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4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20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448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826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87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176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75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73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5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57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0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95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70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6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03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89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E8C97-5BB8-4C17-B01A-1C8C06BD2212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3EE6-798D-49BA-9C1C-076055B0D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638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0A7E8-0D7B-408D-A697-2C4C3F3D95A7}"/>
              </a:ext>
            </a:extLst>
          </p:cNvPr>
          <p:cNvSpPr txBox="1"/>
          <p:nvPr/>
        </p:nvSpPr>
        <p:spPr>
          <a:xfrm>
            <a:off x="630315" y="408372"/>
            <a:ext cx="713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RIDGE AND LASSO REGRESSION  (Multicollinearity Prevention)</a:t>
            </a:r>
            <a:endParaRPr lang="en-IN" u="sng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80D474-8F7E-45F7-81DE-BB1D6EC208E8}"/>
              </a:ext>
            </a:extLst>
          </p:cNvPr>
          <p:cNvCxnSpPr/>
          <p:nvPr/>
        </p:nvCxnSpPr>
        <p:spPr>
          <a:xfrm>
            <a:off x="861134" y="1686757"/>
            <a:ext cx="0" cy="22460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1A921-ADBF-44B2-8F62-FC8581E94870}"/>
              </a:ext>
            </a:extLst>
          </p:cNvPr>
          <p:cNvCxnSpPr>
            <a:cxnSpLocks/>
            <a:stCxn id="23" idx="0"/>
          </p:cNvCxnSpPr>
          <p:nvPr/>
        </p:nvCxnSpPr>
        <p:spPr>
          <a:xfrm flipH="1">
            <a:off x="861135" y="3863553"/>
            <a:ext cx="2663300" cy="52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486092A0-60FA-4808-88E7-DC2C17E4138A}"/>
              </a:ext>
            </a:extLst>
          </p:cNvPr>
          <p:cNvSpPr/>
          <p:nvPr/>
        </p:nvSpPr>
        <p:spPr>
          <a:xfrm>
            <a:off x="1601687" y="3405781"/>
            <a:ext cx="115396" cy="710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AB2117BE-FE5C-4164-9DDE-B64F5508604B}"/>
              </a:ext>
            </a:extLst>
          </p:cNvPr>
          <p:cNvSpPr/>
          <p:nvPr/>
        </p:nvSpPr>
        <p:spPr>
          <a:xfrm>
            <a:off x="1607598" y="2809782"/>
            <a:ext cx="115396" cy="710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28960A01-87EB-4BEF-AF1A-04CEE442D081}"/>
              </a:ext>
            </a:extLst>
          </p:cNvPr>
          <p:cNvSpPr/>
          <p:nvPr/>
        </p:nvSpPr>
        <p:spPr>
          <a:xfrm>
            <a:off x="1997497" y="3161190"/>
            <a:ext cx="115396" cy="710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FE511985-6800-43BA-B38B-644174D08B32}"/>
              </a:ext>
            </a:extLst>
          </p:cNvPr>
          <p:cNvSpPr/>
          <p:nvPr/>
        </p:nvSpPr>
        <p:spPr>
          <a:xfrm>
            <a:off x="1997497" y="2460594"/>
            <a:ext cx="115396" cy="710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812726C5-7B6A-4952-B4FE-32C8D0763135}"/>
              </a:ext>
            </a:extLst>
          </p:cNvPr>
          <p:cNvSpPr/>
          <p:nvPr/>
        </p:nvSpPr>
        <p:spPr>
          <a:xfrm>
            <a:off x="2342239" y="2917222"/>
            <a:ext cx="115396" cy="710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F13B92B8-F028-44A1-86CB-F0C7F1BE08C4}"/>
              </a:ext>
            </a:extLst>
          </p:cNvPr>
          <p:cNvSpPr/>
          <p:nvPr/>
        </p:nvSpPr>
        <p:spPr>
          <a:xfrm>
            <a:off x="1313920" y="3006571"/>
            <a:ext cx="115396" cy="710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B89D4D-B639-4CF7-888F-56F17CB1C798}"/>
              </a:ext>
            </a:extLst>
          </p:cNvPr>
          <p:cNvCxnSpPr>
            <a:cxnSpLocks/>
          </p:cNvCxnSpPr>
          <p:nvPr/>
        </p:nvCxnSpPr>
        <p:spPr>
          <a:xfrm flipV="1">
            <a:off x="1784412" y="1784412"/>
            <a:ext cx="213085" cy="197084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9FD551-ED71-41D0-B63F-AFB3D8FA2A69}"/>
              </a:ext>
            </a:extLst>
          </p:cNvPr>
          <p:cNvCxnSpPr/>
          <p:nvPr/>
        </p:nvCxnSpPr>
        <p:spPr>
          <a:xfrm flipV="1">
            <a:off x="1216241" y="2148396"/>
            <a:ext cx="1660124" cy="132840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EC1AF6-3182-4636-8A05-CFB8134F50DA}"/>
              </a:ext>
            </a:extLst>
          </p:cNvPr>
          <p:cNvSpPr txBox="1"/>
          <p:nvPr/>
        </p:nvSpPr>
        <p:spPr>
          <a:xfrm>
            <a:off x="3200400" y="3863553"/>
            <a:ext cx="64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3D740-76BA-4E60-BBE5-62A968C0FB2F}"/>
              </a:ext>
            </a:extLst>
          </p:cNvPr>
          <p:cNvSpPr txBox="1"/>
          <p:nvPr/>
        </p:nvSpPr>
        <p:spPr>
          <a:xfrm>
            <a:off x="430568" y="1784412"/>
            <a:ext cx="64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BED12E-CE31-4095-89AF-4B3E5D4B124E}"/>
              </a:ext>
            </a:extLst>
          </p:cNvPr>
          <p:cNvCxnSpPr>
            <a:cxnSpLocks/>
          </p:cNvCxnSpPr>
          <p:nvPr/>
        </p:nvCxnSpPr>
        <p:spPr>
          <a:xfrm>
            <a:off x="2055195" y="1784412"/>
            <a:ext cx="95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130D56-A93E-4605-8CC5-82E7A5D713E9}"/>
              </a:ext>
            </a:extLst>
          </p:cNvPr>
          <p:cNvSpPr txBox="1"/>
          <p:nvPr/>
        </p:nvSpPr>
        <p:spPr>
          <a:xfrm>
            <a:off x="2192784" y="1821519"/>
            <a:ext cx="3781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Regression line with High Steep</a:t>
            </a:r>
            <a:endParaRPr lang="en-IN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FD9E37-0C17-4814-9316-6CA610D97B77}"/>
              </a:ext>
            </a:extLst>
          </p:cNvPr>
          <p:cNvCxnSpPr>
            <a:cxnSpLocks/>
          </p:cNvCxnSpPr>
          <p:nvPr/>
        </p:nvCxnSpPr>
        <p:spPr>
          <a:xfrm>
            <a:off x="2399197" y="2638148"/>
            <a:ext cx="95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3A5CCD-8EC5-4019-AFA2-F43EEE266D66}"/>
              </a:ext>
            </a:extLst>
          </p:cNvPr>
          <p:cNvSpPr txBox="1"/>
          <p:nvPr/>
        </p:nvSpPr>
        <p:spPr>
          <a:xfrm>
            <a:off x="2522726" y="2675734"/>
            <a:ext cx="3781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Regression line with Low Steep</a:t>
            </a:r>
            <a:endParaRPr lang="en-IN" sz="1200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B237C248-CAA0-4E52-A163-066987408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56419"/>
              </p:ext>
            </p:extLst>
          </p:nvPr>
        </p:nvGraphicFramePr>
        <p:xfrm>
          <a:off x="663637" y="4372253"/>
          <a:ext cx="2783116" cy="9392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91558">
                  <a:extLst>
                    <a:ext uri="{9D8B030D-6E8A-4147-A177-3AD203B41FA5}">
                      <a16:colId xmlns:a16="http://schemas.microsoft.com/office/drawing/2014/main" val="839662966"/>
                    </a:ext>
                  </a:extLst>
                </a:gridCol>
                <a:gridCol w="1391558">
                  <a:extLst>
                    <a:ext uri="{9D8B030D-6E8A-4147-A177-3AD203B41FA5}">
                      <a16:colId xmlns:a16="http://schemas.microsoft.com/office/drawing/2014/main" val="1894406597"/>
                    </a:ext>
                  </a:extLst>
                </a:gridCol>
              </a:tblGrid>
              <a:tr h="313072">
                <a:tc>
                  <a:txBody>
                    <a:bodyPr/>
                    <a:lstStyle/>
                    <a:p>
                      <a:r>
                        <a:rPr lang="en-GB" sz="1200" dirty="0"/>
                        <a:t>High Steep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Low Steep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63267"/>
                  </a:ext>
                </a:extLst>
              </a:tr>
              <a:tr h="313072">
                <a:tc>
                  <a:txBody>
                    <a:bodyPr/>
                    <a:lstStyle/>
                    <a:p>
                      <a:r>
                        <a:rPr lang="en-GB" sz="1200" dirty="0"/>
                        <a:t>Overfitting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Best Fit line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42110"/>
                  </a:ext>
                </a:extLst>
              </a:tr>
              <a:tr h="313072">
                <a:tc>
                  <a:txBody>
                    <a:bodyPr/>
                    <a:lstStyle/>
                    <a:p>
                      <a:r>
                        <a:rPr lang="en-GB" sz="1200" dirty="0"/>
                        <a:t>Slope is High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Slope is Low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49858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ADA98C51-17F0-4258-840B-A491B703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10" y="963683"/>
            <a:ext cx="5481962" cy="25131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9A6A53-B990-4A0F-A3E5-DF4D20A6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855" y="3987959"/>
            <a:ext cx="5368272" cy="222534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078A4AF-B3B6-4F76-8CB2-D92BAD2EE7D4}"/>
              </a:ext>
            </a:extLst>
          </p:cNvPr>
          <p:cNvSpPr/>
          <p:nvPr/>
        </p:nvSpPr>
        <p:spPr>
          <a:xfrm>
            <a:off x="11027668" y="180022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RIDGE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A3397E-F632-4F5E-82D8-7681C3D71B22}"/>
              </a:ext>
            </a:extLst>
          </p:cNvPr>
          <p:cNvSpPr/>
          <p:nvPr/>
        </p:nvSpPr>
        <p:spPr>
          <a:xfrm>
            <a:off x="11018164" y="4688449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LASSO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69B138-FAEA-4E55-98F2-B82FDC1FB503}"/>
              </a:ext>
            </a:extLst>
          </p:cNvPr>
          <p:cNvSpPr txBox="1"/>
          <p:nvPr/>
        </p:nvSpPr>
        <p:spPr>
          <a:xfrm>
            <a:off x="506027" y="5767872"/>
            <a:ext cx="4865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Hyperparameter  can be finalized by Grid Search</a:t>
            </a:r>
          </a:p>
          <a:p>
            <a:r>
              <a:rPr lang="en-GB" sz="1400" dirty="0"/>
              <a:t>And nullify multicollinearity issues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018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B43E49-A4EA-413C-AA9F-0CC75DEFE3B4}"/>
              </a:ext>
            </a:extLst>
          </p:cNvPr>
          <p:cNvSpPr txBox="1"/>
          <p:nvPr/>
        </p:nvSpPr>
        <p:spPr>
          <a:xfrm>
            <a:off x="3613211" y="390618"/>
            <a:ext cx="59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Understanding K Nearest Neighbour Algorithm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DE6AD2-15D0-4A5B-922D-9536974946E6}"/>
              </a:ext>
            </a:extLst>
          </p:cNvPr>
          <p:cNvCxnSpPr/>
          <p:nvPr/>
        </p:nvCxnSpPr>
        <p:spPr>
          <a:xfrm>
            <a:off x="692458" y="1233996"/>
            <a:ext cx="0" cy="16867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9E28AE-B097-499C-B938-805A56F686FF}"/>
              </a:ext>
            </a:extLst>
          </p:cNvPr>
          <p:cNvCxnSpPr>
            <a:cxnSpLocks/>
          </p:cNvCxnSpPr>
          <p:nvPr/>
        </p:nvCxnSpPr>
        <p:spPr>
          <a:xfrm flipH="1">
            <a:off x="692458" y="2920753"/>
            <a:ext cx="30716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tar: 4 Points 9">
            <a:extLst>
              <a:ext uri="{FF2B5EF4-FFF2-40B4-BE49-F238E27FC236}">
                <a16:creationId xmlns:a16="http://schemas.microsoft.com/office/drawing/2014/main" id="{EFC11B9A-AC5F-4A9D-A1C6-66FE3A246DC7}"/>
              </a:ext>
            </a:extLst>
          </p:cNvPr>
          <p:cNvSpPr/>
          <p:nvPr/>
        </p:nvSpPr>
        <p:spPr>
          <a:xfrm>
            <a:off x="1305017" y="2263807"/>
            <a:ext cx="284081" cy="177553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51B7BB54-20EA-4F36-B852-F9816F171BA2}"/>
              </a:ext>
            </a:extLst>
          </p:cNvPr>
          <p:cNvSpPr/>
          <p:nvPr/>
        </p:nvSpPr>
        <p:spPr>
          <a:xfrm>
            <a:off x="2416205" y="1582900"/>
            <a:ext cx="284081" cy="177553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0279B-9A87-4D76-AD89-E88EC9DFA907}"/>
              </a:ext>
            </a:extLst>
          </p:cNvPr>
          <p:cNvSpPr txBox="1"/>
          <p:nvPr/>
        </p:nvSpPr>
        <p:spPr>
          <a:xfrm>
            <a:off x="2558245" y="1253683"/>
            <a:ext cx="1100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X2,Y2</a:t>
            </a:r>
            <a:endParaRPr lang="en-IN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70317-2023-4587-97BA-100E34A6BA04}"/>
              </a:ext>
            </a:extLst>
          </p:cNvPr>
          <p:cNvSpPr txBox="1"/>
          <p:nvPr/>
        </p:nvSpPr>
        <p:spPr>
          <a:xfrm>
            <a:off x="754602" y="2419446"/>
            <a:ext cx="1100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X1,Y1</a:t>
            </a:r>
            <a:endParaRPr lang="en-IN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F5E8-A250-46DF-AB3E-D683C95BBC96}"/>
              </a:ext>
            </a:extLst>
          </p:cNvPr>
          <p:cNvSpPr txBox="1"/>
          <p:nvPr/>
        </p:nvSpPr>
        <p:spPr>
          <a:xfrm>
            <a:off x="3213717" y="3029646"/>
            <a:ext cx="1100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X</a:t>
            </a:r>
            <a:endParaRPr lang="en-IN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421B2-B5C1-430C-A813-5B0CBE957811}"/>
              </a:ext>
            </a:extLst>
          </p:cNvPr>
          <p:cNvSpPr txBox="1"/>
          <p:nvPr/>
        </p:nvSpPr>
        <p:spPr>
          <a:xfrm>
            <a:off x="417249" y="1253683"/>
            <a:ext cx="1100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Y</a:t>
            </a:r>
            <a:endParaRPr lang="en-IN" sz="11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4BA787-C420-45A5-B1DC-129372E7A9BC}"/>
              </a:ext>
            </a:extLst>
          </p:cNvPr>
          <p:cNvCxnSpPr>
            <a:cxnSpLocks/>
          </p:cNvCxnSpPr>
          <p:nvPr/>
        </p:nvCxnSpPr>
        <p:spPr>
          <a:xfrm flipV="1">
            <a:off x="1452232" y="1663954"/>
            <a:ext cx="1075679" cy="6723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289CF0-7662-4B40-95F2-62604B5931F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589098" y="2352584"/>
            <a:ext cx="969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FDBA86-034E-41F7-AA16-C6D7EA05259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558245" y="1760453"/>
            <a:ext cx="1" cy="6045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DEB24D-D70C-4513-BFD9-BD0B495C3103}"/>
              </a:ext>
            </a:extLst>
          </p:cNvPr>
          <p:cNvCxnSpPr>
            <a:cxnSpLocks/>
          </p:cNvCxnSpPr>
          <p:nvPr/>
        </p:nvCxnSpPr>
        <p:spPr>
          <a:xfrm flipV="1">
            <a:off x="5624006" y="3790765"/>
            <a:ext cx="1285784" cy="22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94F2D8-D3CD-4FDC-9A3F-977E896C42A6}"/>
              </a:ext>
            </a:extLst>
          </p:cNvPr>
          <p:cNvCxnSpPr>
            <a:cxnSpLocks/>
          </p:cNvCxnSpPr>
          <p:nvPr/>
        </p:nvCxnSpPr>
        <p:spPr>
          <a:xfrm>
            <a:off x="5624006" y="1499018"/>
            <a:ext cx="13050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63384D2-7F2C-4E3B-B5EC-0B78DBA672A7}"/>
              </a:ext>
            </a:extLst>
          </p:cNvPr>
          <p:cNvSpPr txBox="1"/>
          <p:nvPr/>
        </p:nvSpPr>
        <p:spPr>
          <a:xfrm>
            <a:off x="5541140" y="3876193"/>
            <a:ext cx="255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Euclidean Distance</a:t>
            </a:r>
            <a:endParaRPr lang="en-IN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268C9-2AE0-4860-A681-03326A0E0464}"/>
              </a:ext>
            </a:extLst>
          </p:cNvPr>
          <p:cNvSpPr txBox="1"/>
          <p:nvPr/>
        </p:nvSpPr>
        <p:spPr>
          <a:xfrm>
            <a:off x="5541141" y="1533176"/>
            <a:ext cx="255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Manhattan Distance</a:t>
            </a:r>
            <a:endParaRPr lang="en-IN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239CA77-37B7-4C2F-8D90-C5A3B3F5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41" y="1995583"/>
            <a:ext cx="4533900" cy="8477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643A05-E9F7-4627-9395-FE767DE2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139" y="4543422"/>
            <a:ext cx="4339707" cy="65718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05D0F11-445E-4A46-BA12-7D71628A7CFD}"/>
              </a:ext>
            </a:extLst>
          </p:cNvPr>
          <p:cNvSpPr/>
          <p:nvPr/>
        </p:nvSpPr>
        <p:spPr>
          <a:xfrm>
            <a:off x="268182" y="6024500"/>
            <a:ext cx="11655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might make sense to calculate Manhattan distance instead of Euclidean distance for two vectors in an integer feature space.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0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7FDF4D-EAA5-49A8-8B1F-F0FA3388A628}"/>
              </a:ext>
            </a:extLst>
          </p:cNvPr>
          <p:cNvCxnSpPr/>
          <p:nvPr/>
        </p:nvCxnSpPr>
        <p:spPr>
          <a:xfrm>
            <a:off x="559293" y="692458"/>
            <a:ext cx="0" cy="29296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C9791B-2B2C-4F2F-9152-AE77ABBA5ABF}"/>
              </a:ext>
            </a:extLst>
          </p:cNvPr>
          <p:cNvCxnSpPr>
            <a:cxnSpLocks/>
          </p:cNvCxnSpPr>
          <p:nvPr/>
        </p:nvCxnSpPr>
        <p:spPr>
          <a:xfrm flipH="1">
            <a:off x="559294" y="3622089"/>
            <a:ext cx="34800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9C86DE1-E157-4544-B66E-08AAD699E3F3}"/>
              </a:ext>
            </a:extLst>
          </p:cNvPr>
          <p:cNvSpPr/>
          <p:nvPr/>
        </p:nvSpPr>
        <p:spPr>
          <a:xfrm>
            <a:off x="1207363" y="134940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ED7A41F-38EC-4DA2-AD83-066AEDB13B10}"/>
              </a:ext>
            </a:extLst>
          </p:cNvPr>
          <p:cNvSpPr/>
          <p:nvPr/>
        </p:nvSpPr>
        <p:spPr>
          <a:xfrm>
            <a:off x="1450020" y="124879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E3237EC-CEF4-4F72-B489-578D89E9B193}"/>
              </a:ext>
            </a:extLst>
          </p:cNvPr>
          <p:cNvSpPr/>
          <p:nvPr/>
        </p:nvSpPr>
        <p:spPr>
          <a:xfrm>
            <a:off x="1187388" y="161869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42551AA-55C6-46B4-B900-10200D0ABEA1}"/>
              </a:ext>
            </a:extLst>
          </p:cNvPr>
          <p:cNvSpPr/>
          <p:nvPr/>
        </p:nvSpPr>
        <p:spPr>
          <a:xfrm>
            <a:off x="1472213" y="161869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D54D51A-63A9-4CBC-AF51-509C57493B49}"/>
              </a:ext>
            </a:extLst>
          </p:cNvPr>
          <p:cNvSpPr/>
          <p:nvPr/>
        </p:nvSpPr>
        <p:spPr>
          <a:xfrm>
            <a:off x="1772575" y="146481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FDB6A6C-EC17-4FE3-AE47-18699E05B6E7}"/>
              </a:ext>
            </a:extLst>
          </p:cNvPr>
          <p:cNvSpPr/>
          <p:nvPr/>
        </p:nvSpPr>
        <p:spPr>
          <a:xfrm>
            <a:off x="1710432" y="173410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5E9C15A7-42FD-482C-A5DA-DE30269B29C0}"/>
              </a:ext>
            </a:extLst>
          </p:cNvPr>
          <p:cNvSpPr/>
          <p:nvPr/>
        </p:nvSpPr>
        <p:spPr>
          <a:xfrm>
            <a:off x="1368642" y="188206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959AB52-9690-4B36-B447-1641A397168D}"/>
              </a:ext>
            </a:extLst>
          </p:cNvPr>
          <p:cNvSpPr/>
          <p:nvPr/>
        </p:nvSpPr>
        <p:spPr>
          <a:xfrm>
            <a:off x="1747421" y="114965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C86AFC2-A55A-4356-AFC7-8C7810458B89}"/>
              </a:ext>
            </a:extLst>
          </p:cNvPr>
          <p:cNvSpPr/>
          <p:nvPr/>
        </p:nvSpPr>
        <p:spPr>
          <a:xfrm>
            <a:off x="2106966" y="150328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A29A27E4-63DB-46C4-B5F1-B8DC1AEA0A60}"/>
              </a:ext>
            </a:extLst>
          </p:cNvPr>
          <p:cNvSpPr/>
          <p:nvPr/>
        </p:nvSpPr>
        <p:spPr>
          <a:xfrm>
            <a:off x="1924975" y="161721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65D959F5-FED1-4650-A368-5CA96E0C9722}"/>
              </a:ext>
            </a:extLst>
          </p:cNvPr>
          <p:cNvSpPr/>
          <p:nvPr/>
        </p:nvSpPr>
        <p:spPr>
          <a:xfrm>
            <a:off x="1979718" y="124435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2EA46CA9-0072-48FA-800C-2A734FABF35C}"/>
              </a:ext>
            </a:extLst>
          </p:cNvPr>
          <p:cNvSpPr/>
          <p:nvPr/>
        </p:nvSpPr>
        <p:spPr>
          <a:xfrm>
            <a:off x="1685278" y="193977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85BEC996-CBA7-48C3-8707-EA46041A53C9}"/>
              </a:ext>
            </a:extLst>
          </p:cNvPr>
          <p:cNvSpPr/>
          <p:nvPr/>
        </p:nvSpPr>
        <p:spPr>
          <a:xfrm>
            <a:off x="2098086" y="179180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3147AE4A-CC2B-41C0-B3E2-ADEACD9C816D}"/>
              </a:ext>
            </a:extLst>
          </p:cNvPr>
          <p:cNvSpPr/>
          <p:nvPr/>
        </p:nvSpPr>
        <p:spPr>
          <a:xfrm>
            <a:off x="1472213" y="211880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E8188C4F-F1D4-4F11-B56B-6575E83F5FFA}"/>
              </a:ext>
            </a:extLst>
          </p:cNvPr>
          <p:cNvSpPr/>
          <p:nvPr/>
        </p:nvSpPr>
        <p:spPr>
          <a:xfrm>
            <a:off x="1149657" y="188206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324B2C5B-2D1F-4BE9-BC5B-30E3C65490A2}"/>
              </a:ext>
            </a:extLst>
          </p:cNvPr>
          <p:cNvSpPr/>
          <p:nvPr/>
        </p:nvSpPr>
        <p:spPr>
          <a:xfrm>
            <a:off x="1939771" y="204186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07381D7C-3830-4AA1-82B6-31C18DD8052A}"/>
              </a:ext>
            </a:extLst>
          </p:cNvPr>
          <p:cNvSpPr/>
          <p:nvPr/>
        </p:nvSpPr>
        <p:spPr>
          <a:xfrm>
            <a:off x="2322988" y="161721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AD1E869D-FDCD-4D55-A0FE-5C5048CDE412}"/>
              </a:ext>
            </a:extLst>
          </p:cNvPr>
          <p:cNvSpPr/>
          <p:nvPr/>
        </p:nvSpPr>
        <p:spPr>
          <a:xfrm>
            <a:off x="1765177" y="222829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8C4EDFE8-21D6-4E43-A047-A496A3F60B85}"/>
              </a:ext>
            </a:extLst>
          </p:cNvPr>
          <p:cNvSpPr/>
          <p:nvPr/>
        </p:nvSpPr>
        <p:spPr>
          <a:xfrm rot="6773949">
            <a:off x="2400326" y="2251770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9E2BF4EE-1C87-4D36-8A15-3D1258061AA3}"/>
              </a:ext>
            </a:extLst>
          </p:cNvPr>
          <p:cNvSpPr/>
          <p:nvPr/>
        </p:nvSpPr>
        <p:spPr>
          <a:xfrm rot="6773949">
            <a:off x="2642983" y="2151157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4593B98E-5163-4000-B8AA-B4DE01BA338D}"/>
              </a:ext>
            </a:extLst>
          </p:cNvPr>
          <p:cNvSpPr/>
          <p:nvPr/>
        </p:nvSpPr>
        <p:spPr>
          <a:xfrm rot="6773949">
            <a:off x="2380351" y="2521059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8FCC04BA-4DE2-40E8-B343-2351D1437498}"/>
              </a:ext>
            </a:extLst>
          </p:cNvPr>
          <p:cNvSpPr/>
          <p:nvPr/>
        </p:nvSpPr>
        <p:spPr>
          <a:xfrm rot="6773949">
            <a:off x="2665176" y="2521059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1D52CD55-9245-4C95-A119-10D5F25C2BFF}"/>
              </a:ext>
            </a:extLst>
          </p:cNvPr>
          <p:cNvSpPr/>
          <p:nvPr/>
        </p:nvSpPr>
        <p:spPr>
          <a:xfrm rot="6773949">
            <a:off x="2965538" y="2367178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217B0BF9-5AE8-4ACB-A8B1-717B0A788F92}"/>
              </a:ext>
            </a:extLst>
          </p:cNvPr>
          <p:cNvSpPr/>
          <p:nvPr/>
        </p:nvSpPr>
        <p:spPr>
          <a:xfrm rot="6773949">
            <a:off x="2903395" y="2636467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42985CD8-78DF-424F-9F81-797972D6007A}"/>
              </a:ext>
            </a:extLst>
          </p:cNvPr>
          <p:cNvSpPr/>
          <p:nvPr/>
        </p:nvSpPr>
        <p:spPr>
          <a:xfrm rot="6773949">
            <a:off x="2561605" y="2784431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640E4E67-741C-4B19-9C82-6C65D6DE1708}"/>
              </a:ext>
            </a:extLst>
          </p:cNvPr>
          <p:cNvSpPr/>
          <p:nvPr/>
        </p:nvSpPr>
        <p:spPr>
          <a:xfrm rot="6773949">
            <a:off x="2940384" y="2052022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D0F3A0BD-A908-494C-B28B-CFE5067F7A06}"/>
              </a:ext>
            </a:extLst>
          </p:cNvPr>
          <p:cNvSpPr/>
          <p:nvPr/>
        </p:nvSpPr>
        <p:spPr>
          <a:xfrm rot="6773949">
            <a:off x="3299929" y="2405651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8028D571-14BB-49E0-B05A-20AEB0424B79}"/>
              </a:ext>
            </a:extLst>
          </p:cNvPr>
          <p:cNvSpPr/>
          <p:nvPr/>
        </p:nvSpPr>
        <p:spPr>
          <a:xfrm rot="6773949">
            <a:off x="3117938" y="2519578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0437C4E2-1B23-4FBD-9F22-C26673AEE853}"/>
              </a:ext>
            </a:extLst>
          </p:cNvPr>
          <p:cNvSpPr/>
          <p:nvPr/>
        </p:nvSpPr>
        <p:spPr>
          <a:xfrm rot="6773949">
            <a:off x="3172681" y="2146717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5FECE8AB-91A8-4C22-8BA5-E2D79E12B291}"/>
              </a:ext>
            </a:extLst>
          </p:cNvPr>
          <p:cNvSpPr/>
          <p:nvPr/>
        </p:nvSpPr>
        <p:spPr>
          <a:xfrm rot="6773949">
            <a:off x="2878241" y="2842135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A1CEC303-9E38-4896-808A-3523AD9F0CB1}"/>
              </a:ext>
            </a:extLst>
          </p:cNvPr>
          <p:cNvSpPr/>
          <p:nvPr/>
        </p:nvSpPr>
        <p:spPr>
          <a:xfrm rot="6773949">
            <a:off x="3291049" y="2694171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2A712061-C4BC-4C63-A62D-C6C55313B975}"/>
              </a:ext>
            </a:extLst>
          </p:cNvPr>
          <p:cNvSpPr/>
          <p:nvPr/>
        </p:nvSpPr>
        <p:spPr>
          <a:xfrm rot="6773949">
            <a:off x="2665176" y="3021168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AC14DFFA-F4E7-4E9A-915D-CDE12EB36D86}"/>
              </a:ext>
            </a:extLst>
          </p:cNvPr>
          <p:cNvSpPr/>
          <p:nvPr/>
        </p:nvSpPr>
        <p:spPr>
          <a:xfrm rot="6773949">
            <a:off x="2342620" y="2784431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72A0FA33-DDFE-4A44-9E71-799842C3D344}"/>
              </a:ext>
            </a:extLst>
          </p:cNvPr>
          <p:cNvSpPr/>
          <p:nvPr/>
        </p:nvSpPr>
        <p:spPr>
          <a:xfrm rot="6773949">
            <a:off x="3132734" y="2944230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432F291B-3663-4917-87E0-3483B8DEE78A}"/>
              </a:ext>
            </a:extLst>
          </p:cNvPr>
          <p:cNvSpPr/>
          <p:nvPr/>
        </p:nvSpPr>
        <p:spPr>
          <a:xfrm rot="6773949">
            <a:off x="3515951" y="2519578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4884DD40-906A-4EBA-8186-33EA01656DE5}"/>
              </a:ext>
            </a:extLst>
          </p:cNvPr>
          <p:cNvSpPr/>
          <p:nvPr/>
        </p:nvSpPr>
        <p:spPr>
          <a:xfrm rot="6773949">
            <a:off x="2958140" y="3130659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AB065C40-5786-4965-A7C5-0A33E8D98C75}"/>
              </a:ext>
            </a:extLst>
          </p:cNvPr>
          <p:cNvSpPr/>
          <p:nvPr/>
        </p:nvSpPr>
        <p:spPr>
          <a:xfrm>
            <a:off x="2649982" y="1625216"/>
            <a:ext cx="249259" cy="251133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0493715-0140-40C9-9E76-CD59D373781D}"/>
              </a:ext>
            </a:extLst>
          </p:cNvPr>
          <p:cNvSpPr/>
          <p:nvPr/>
        </p:nvSpPr>
        <p:spPr>
          <a:xfrm>
            <a:off x="2049261" y="1472211"/>
            <a:ext cx="1103101" cy="94801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9B0B70-C5CE-4F71-B8EB-4E99A39EA3A6}"/>
              </a:ext>
            </a:extLst>
          </p:cNvPr>
          <p:cNvSpPr txBox="1"/>
          <p:nvPr/>
        </p:nvSpPr>
        <p:spPr>
          <a:xfrm>
            <a:off x="787157" y="797624"/>
            <a:ext cx="14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Cluster 1</a:t>
            </a:r>
            <a:endParaRPr lang="en-IN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DE9EB6-8718-483D-9EC6-69522CC20023}"/>
              </a:ext>
            </a:extLst>
          </p:cNvPr>
          <p:cNvSpPr txBox="1"/>
          <p:nvPr/>
        </p:nvSpPr>
        <p:spPr>
          <a:xfrm>
            <a:off x="2247930" y="3275861"/>
            <a:ext cx="14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Cluster 2</a:t>
            </a:r>
            <a:endParaRPr lang="en-IN" sz="12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C9B1F6-115D-4E88-AB07-81C3C38C1033}"/>
              </a:ext>
            </a:extLst>
          </p:cNvPr>
          <p:cNvCxnSpPr>
            <a:cxnSpLocks/>
          </p:cNvCxnSpPr>
          <p:nvPr/>
        </p:nvCxnSpPr>
        <p:spPr>
          <a:xfrm>
            <a:off x="2840454" y="1668053"/>
            <a:ext cx="756190" cy="11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42537C-C364-468A-B6B4-E8F99EC5DCA5}"/>
              </a:ext>
            </a:extLst>
          </p:cNvPr>
          <p:cNvSpPr txBox="1"/>
          <p:nvPr/>
        </p:nvSpPr>
        <p:spPr>
          <a:xfrm>
            <a:off x="2950344" y="1387858"/>
            <a:ext cx="154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Query Point</a:t>
            </a:r>
            <a:endParaRPr lang="en-IN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2D4364-3089-4EDD-9F95-8F94117E0DB6}"/>
              </a:ext>
            </a:extLst>
          </p:cNvPr>
          <p:cNvSpPr txBox="1"/>
          <p:nvPr/>
        </p:nvSpPr>
        <p:spPr>
          <a:xfrm>
            <a:off x="2230515" y="1821821"/>
            <a:ext cx="128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K = 5</a:t>
            </a:r>
            <a:endParaRPr lang="en-IN" sz="1400" dirty="0"/>
          </a:p>
        </p:txBody>
      </p:sp>
      <p:graphicFrame>
        <p:nvGraphicFramePr>
          <p:cNvPr id="55" name="Table 55">
            <a:extLst>
              <a:ext uri="{FF2B5EF4-FFF2-40B4-BE49-F238E27FC236}">
                <a16:creationId xmlns:a16="http://schemas.microsoft.com/office/drawing/2014/main" id="{1F2A12B7-9219-4373-B393-75DFC65A3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86696"/>
              </p:ext>
            </p:extLst>
          </p:nvPr>
        </p:nvGraphicFramePr>
        <p:xfrm>
          <a:off x="5419817" y="1157774"/>
          <a:ext cx="5029205" cy="2464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29205">
                  <a:extLst>
                    <a:ext uri="{9D8B030D-6E8A-4147-A177-3AD203B41FA5}">
                      <a16:colId xmlns:a16="http://schemas.microsoft.com/office/drawing/2014/main" val="2859737617"/>
                    </a:ext>
                  </a:extLst>
                </a:gridCol>
              </a:tblGrid>
              <a:tr h="328974">
                <a:tc>
                  <a:txBody>
                    <a:bodyPr/>
                    <a:lstStyle/>
                    <a:p>
                      <a:r>
                        <a:rPr lang="en-GB" sz="1400" b="0" i="0" dirty="0"/>
                        <a:t>Step 1: Assume K value (Nearest Neighbours)</a:t>
                      </a:r>
                    </a:p>
                    <a:p>
                      <a:endParaRPr lang="en-IN" sz="14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82139"/>
                  </a:ext>
                </a:extLst>
              </a:tr>
              <a:tr h="479093">
                <a:tc>
                  <a:txBody>
                    <a:bodyPr/>
                    <a:lstStyle/>
                    <a:p>
                      <a:r>
                        <a:rPr lang="en-GB" sz="1400" dirty="0"/>
                        <a:t>Step 2: Calculate the distance between query and nearest neighbours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158873"/>
                  </a:ext>
                </a:extLst>
              </a:tr>
              <a:tr h="479093">
                <a:tc>
                  <a:txBody>
                    <a:bodyPr/>
                    <a:lstStyle/>
                    <a:p>
                      <a:r>
                        <a:rPr lang="en-GB" sz="1400" dirty="0"/>
                        <a:t>Step 3: How many nearest neighbours in Cluster 1 and Cluster 2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9054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GB" sz="1400" dirty="0"/>
                        <a:t>Step 4: Based on count of nearest neighbours in clusters , assume query belongs to particular cluster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82965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C5A96EED-9491-4108-97D4-F55D52137450}"/>
              </a:ext>
            </a:extLst>
          </p:cNvPr>
          <p:cNvSpPr txBox="1"/>
          <p:nvPr/>
        </p:nvSpPr>
        <p:spPr>
          <a:xfrm>
            <a:off x="5419817" y="4190260"/>
            <a:ext cx="3564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Key Challenges:  A. Outliers , </a:t>
            </a:r>
          </a:p>
          <a:p>
            <a:r>
              <a:rPr lang="en-GB" sz="1600" dirty="0"/>
              <a:t>                               B. Imbalanced Data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07700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E6E82-E427-4D8D-9BB5-61633D6491E5}"/>
              </a:ext>
            </a:extLst>
          </p:cNvPr>
          <p:cNvSpPr txBox="1"/>
          <p:nvPr/>
        </p:nvSpPr>
        <p:spPr>
          <a:xfrm>
            <a:off x="683581" y="472282"/>
            <a:ext cx="1047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Outliers and Imbalanced Data affect KNN?</a:t>
            </a:r>
            <a:endParaRPr lang="en-IN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CFB930-B83D-413B-86F2-30364FD58B81}"/>
              </a:ext>
            </a:extLst>
          </p:cNvPr>
          <p:cNvCxnSpPr>
            <a:cxnSpLocks/>
          </p:cNvCxnSpPr>
          <p:nvPr/>
        </p:nvCxnSpPr>
        <p:spPr>
          <a:xfrm>
            <a:off x="739622" y="1475845"/>
            <a:ext cx="0" cy="29296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30F727-FCCB-428C-B0CB-38DE9A84473B}"/>
              </a:ext>
            </a:extLst>
          </p:cNvPr>
          <p:cNvCxnSpPr>
            <a:cxnSpLocks/>
          </p:cNvCxnSpPr>
          <p:nvPr/>
        </p:nvCxnSpPr>
        <p:spPr>
          <a:xfrm flipH="1">
            <a:off x="739623" y="4405476"/>
            <a:ext cx="379964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9CDD4948-BB99-4EB8-811E-FF7B6640E7B9}"/>
              </a:ext>
            </a:extLst>
          </p:cNvPr>
          <p:cNvSpPr/>
          <p:nvPr/>
        </p:nvSpPr>
        <p:spPr>
          <a:xfrm>
            <a:off x="1387692" y="213279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D1ABCC0F-85B8-4063-B678-2A9DAEE12388}"/>
              </a:ext>
            </a:extLst>
          </p:cNvPr>
          <p:cNvSpPr/>
          <p:nvPr/>
        </p:nvSpPr>
        <p:spPr>
          <a:xfrm>
            <a:off x="1630349" y="203218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FAF7A88D-5A37-4A12-9EC4-C8179768CFEE}"/>
              </a:ext>
            </a:extLst>
          </p:cNvPr>
          <p:cNvSpPr/>
          <p:nvPr/>
        </p:nvSpPr>
        <p:spPr>
          <a:xfrm>
            <a:off x="1367717" y="240208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4ADC817B-69A4-4520-9F26-4C584146D726}"/>
              </a:ext>
            </a:extLst>
          </p:cNvPr>
          <p:cNvSpPr/>
          <p:nvPr/>
        </p:nvSpPr>
        <p:spPr>
          <a:xfrm>
            <a:off x="1652542" y="240208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DA75CB78-D9BD-42BF-A416-F054936AB2F9}"/>
              </a:ext>
            </a:extLst>
          </p:cNvPr>
          <p:cNvSpPr/>
          <p:nvPr/>
        </p:nvSpPr>
        <p:spPr>
          <a:xfrm>
            <a:off x="1952904" y="224820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6D60600D-2D72-44A6-98B9-E2CECE142F80}"/>
              </a:ext>
            </a:extLst>
          </p:cNvPr>
          <p:cNvSpPr/>
          <p:nvPr/>
        </p:nvSpPr>
        <p:spPr>
          <a:xfrm>
            <a:off x="1890761" y="251749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F56B10DB-A391-44B7-A1AD-71F71A82847E}"/>
              </a:ext>
            </a:extLst>
          </p:cNvPr>
          <p:cNvSpPr/>
          <p:nvPr/>
        </p:nvSpPr>
        <p:spPr>
          <a:xfrm>
            <a:off x="1548971" y="266545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8203C25-6D54-4F4E-875C-096265F28880}"/>
              </a:ext>
            </a:extLst>
          </p:cNvPr>
          <p:cNvSpPr/>
          <p:nvPr/>
        </p:nvSpPr>
        <p:spPr>
          <a:xfrm>
            <a:off x="1927750" y="193304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52082E67-B7B3-4C94-B773-CFE5BC239665}"/>
              </a:ext>
            </a:extLst>
          </p:cNvPr>
          <p:cNvSpPr/>
          <p:nvPr/>
        </p:nvSpPr>
        <p:spPr>
          <a:xfrm>
            <a:off x="2287295" y="228667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0AB4FE43-062D-4ED9-B4E2-5E4B0C51D1C0}"/>
              </a:ext>
            </a:extLst>
          </p:cNvPr>
          <p:cNvSpPr/>
          <p:nvPr/>
        </p:nvSpPr>
        <p:spPr>
          <a:xfrm>
            <a:off x="2105304" y="240060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13B32775-32D2-4950-B15B-A4CE4B38DD2C}"/>
              </a:ext>
            </a:extLst>
          </p:cNvPr>
          <p:cNvSpPr/>
          <p:nvPr/>
        </p:nvSpPr>
        <p:spPr>
          <a:xfrm>
            <a:off x="2160047" y="202774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E40A25E-1060-435F-B324-86DCB3A38331}"/>
              </a:ext>
            </a:extLst>
          </p:cNvPr>
          <p:cNvSpPr/>
          <p:nvPr/>
        </p:nvSpPr>
        <p:spPr>
          <a:xfrm>
            <a:off x="1865607" y="272315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Star: 5 Points 63">
            <a:extLst>
              <a:ext uri="{FF2B5EF4-FFF2-40B4-BE49-F238E27FC236}">
                <a16:creationId xmlns:a16="http://schemas.microsoft.com/office/drawing/2014/main" id="{097E14B9-36EC-47B9-8505-B8264CC22CB3}"/>
              </a:ext>
            </a:extLst>
          </p:cNvPr>
          <p:cNvSpPr/>
          <p:nvPr/>
        </p:nvSpPr>
        <p:spPr>
          <a:xfrm>
            <a:off x="2278415" y="257519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A060D14C-84C2-495A-8BD6-C25BE66EA9E1}"/>
              </a:ext>
            </a:extLst>
          </p:cNvPr>
          <p:cNvSpPr/>
          <p:nvPr/>
        </p:nvSpPr>
        <p:spPr>
          <a:xfrm>
            <a:off x="1652542" y="290219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Star: 5 Points 65">
            <a:extLst>
              <a:ext uri="{FF2B5EF4-FFF2-40B4-BE49-F238E27FC236}">
                <a16:creationId xmlns:a16="http://schemas.microsoft.com/office/drawing/2014/main" id="{F1552BD7-3FB6-4E29-908D-D3695B662031}"/>
              </a:ext>
            </a:extLst>
          </p:cNvPr>
          <p:cNvSpPr/>
          <p:nvPr/>
        </p:nvSpPr>
        <p:spPr>
          <a:xfrm>
            <a:off x="1329986" y="266545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4DBA27C2-AE95-4FEE-A09E-CAF1366C33ED}"/>
              </a:ext>
            </a:extLst>
          </p:cNvPr>
          <p:cNvSpPr/>
          <p:nvPr/>
        </p:nvSpPr>
        <p:spPr>
          <a:xfrm>
            <a:off x="2120100" y="282525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940A85D9-41B2-43D6-99B2-B050B122BB56}"/>
              </a:ext>
            </a:extLst>
          </p:cNvPr>
          <p:cNvSpPr/>
          <p:nvPr/>
        </p:nvSpPr>
        <p:spPr>
          <a:xfrm>
            <a:off x="2503317" y="240060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7497980D-0C21-4CBA-AC1B-619217F9837C}"/>
              </a:ext>
            </a:extLst>
          </p:cNvPr>
          <p:cNvSpPr/>
          <p:nvPr/>
        </p:nvSpPr>
        <p:spPr>
          <a:xfrm>
            <a:off x="1945506" y="301168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Star: 5 Points 69">
            <a:extLst>
              <a:ext uri="{FF2B5EF4-FFF2-40B4-BE49-F238E27FC236}">
                <a16:creationId xmlns:a16="http://schemas.microsoft.com/office/drawing/2014/main" id="{6AF49CFE-D372-442B-B4EF-21DBEB7EF842}"/>
              </a:ext>
            </a:extLst>
          </p:cNvPr>
          <p:cNvSpPr/>
          <p:nvPr/>
        </p:nvSpPr>
        <p:spPr>
          <a:xfrm rot="6773949">
            <a:off x="2580655" y="3035157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5F0BA610-02BA-424F-B11F-903AFF4941DC}"/>
              </a:ext>
            </a:extLst>
          </p:cNvPr>
          <p:cNvSpPr/>
          <p:nvPr/>
        </p:nvSpPr>
        <p:spPr>
          <a:xfrm rot="6773949">
            <a:off x="2823312" y="2934544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Star: 5 Points 71">
            <a:extLst>
              <a:ext uri="{FF2B5EF4-FFF2-40B4-BE49-F238E27FC236}">
                <a16:creationId xmlns:a16="http://schemas.microsoft.com/office/drawing/2014/main" id="{E520AAA4-5A41-4DF7-A9E7-9389AEBAA699}"/>
              </a:ext>
            </a:extLst>
          </p:cNvPr>
          <p:cNvSpPr/>
          <p:nvPr/>
        </p:nvSpPr>
        <p:spPr>
          <a:xfrm rot="6773949">
            <a:off x="2560680" y="3304446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Star: 5 Points 72">
            <a:extLst>
              <a:ext uri="{FF2B5EF4-FFF2-40B4-BE49-F238E27FC236}">
                <a16:creationId xmlns:a16="http://schemas.microsoft.com/office/drawing/2014/main" id="{BF813F69-A10F-45B5-B2ED-A37C6F7CC47A}"/>
              </a:ext>
            </a:extLst>
          </p:cNvPr>
          <p:cNvSpPr/>
          <p:nvPr/>
        </p:nvSpPr>
        <p:spPr>
          <a:xfrm rot="6773949">
            <a:off x="2845505" y="3304446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A933AB4C-DCAA-4AE8-A963-4C77E763D1B9}"/>
              </a:ext>
            </a:extLst>
          </p:cNvPr>
          <p:cNvSpPr/>
          <p:nvPr/>
        </p:nvSpPr>
        <p:spPr>
          <a:xfrm rot="6773949">
            <a:off x="3145867" y="3150565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11FE656B-CBDC-4A8B-BE49-F909172C0C09}"/>
              </a:ext>
            </a:extLst>
          </p:cNvPr>
          <p:cNvSpPr/>
          <p:nvPr/>
        </p:nvSpPr>
        <p:spPr>
          <a:xfrm rot="6773949">
            <a:off x="3120713" y="2835409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Star: 5 Points 79">
            <a:extLst>
              <a:ext uri="{FF2B5EF4-FFF2-40B4-BE49-F238E27FC236}">
                <a16:creationId xmlns:a16="http://schemas.microsoft.com/office/drawing/2014/main" id="{C2A59ED6-2935-4D58-B982-B94C37F56E86}"/>
              </a:ext>
            </a:extLst>
          </p:cNvPr>
          <p:cNvSpPr/>
          <p:nvPr/>
        </p:nvSpPr>
        <p:spPr>
          <a:xfrm rot="6773949">
            <a:off x="3353010" y="2930104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Star: 5 Points 87">
            <a:extLst>
              <a:ext uri="{FF2B5EF4-FFF2-40B4-BE49-F238E27FC236}">
                <a16:creationId xmlns:a16="http://schemas.microsoft.com/office/drawing/2014/main" id="{FC17A5AD-C2FD-4E9E-9094-9E2E12AB6392}"/>
              </a:ext>
            </a:extLst>
          </p:cNvPr>
          <p:cNvSpPr/>
          <p:nvPr/>
        </p:nvSpPr>
        <p:spPr>
          <a:xfrm>
            <a:off x="2830311" y="2408603"/>
            <a:ext cx="249259" cy="251133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BDCB52-BA54-4CE8-BEE8-6ADAE7C79DA9}"/>
              </a:ext>
            </a:extLst>
          </p:cNvPr>
          <p:cNvSpPr/>
          <p:nvPr/>
        </p:nvSpPr>
        <p:spPr>
          <a:xfrm>
            <a:off x="1531896" y="1944527"/>
            <a:ext cx="1800796" cy="1670835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8D83E30-F891-45F3-A675-4C9506CE6197}"/>
              </a:ext>
            </a:extLst>
          </p:cNvPr>
          <p:cNvSpPr txBox="1"/>
          <p:nvPr/>
        </p:nvSpPr>
        <p:spPr>
          <a:xfrm>
            <a:off x="967486" y="1581011"/>
            <a:ext cx="14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Cluster 1</a:t>
            </a:r>
            <a:endParaRPr lang="en-IN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C25BDC-AC2E-4516-92CB-DABE25E6BD46}"/>
              </a:ext>
            </a:extLst>
          </p:cNvPr>
          <p:cNvSpPr txBox="1"/>
          <p:nvPr/>
        </p:nvSpPr>
        <p:spPr>
          <a:xfrm>
            <a:off x="2866828" y="3534586"/>
            <a:ext cx="14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Cluster 2</a:t>
            </a:r>
            <a:endParaRPr lang="en-IN" sz="1200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8DDB6E9-4B42-4EB1-947A-2EAB1368E515}"/>
              </a:ext>
            </a:extLst>
          </p:cNvPr>
          <p:cNvCxnSpPr>
            <a:cxnSpLocks/>
          </p:cNvCxnSpPr>
          <p:nvPr/>
        </p:nvCxnSpPr>
        <p:spPr>
          <a:xfrm>
            <a:off x="3120942" y="2536002"/>
            <a:ext cx="756190" cy="11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79F64BA-1CDC-4F1B-BA8B-CD612AA339A3}"/>
              </a:ext>
            </a:extLst>
          </p:cNvPr>
          <p:cNvSpPr txBox="1"/>
          <p:nvPr/>
        </p:nvSpPr>
        <p:spPr>
          <a:xfrm>
            <a:off x="3282278" y="2178934"/>
            <a:ext cx="154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Query Point</a:t>
            </a:r>
            <a:endParaRPr lang="en-IN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17461-D9CB-438D-9934-09E4661A09EA}"/>
              </a:ext>
            </a:extLst>
          </p:cNvPr>
          <p:cNvSpPr txBox="1"/>
          <p:nvPr/>
        </p:nvSpPr>
        <p:spPr>
          <a:xfrm>
            <a:off x="2410844" y="2605208"/>
            <a:ext cx="128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K = 20</a:t>
            </a:r>
            <a:endParaRPr lang="en-IN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48FDE1-2168-4309-85FB-2E2CE981365F}"/>
              </a:ext>
            </a:extLst>
          </p:cNvPr>
          <p:cNvSpPr txBox="1"/>
          <p:nvPr/>
        </p:nvSpPr>
        <p:spPr>
          <a:xfrm>
            <a:off x="596494" y="4541069"/>
            <a:ext cx="5637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Imbalanced Data results bias in output of KNN.</a:t>
            </a:r>
            <a:endParaRPr lang="en-IN" sz="16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1FF22DD-1879-4D93-9F82-E3AC67DCD407}"/>
              </a:ext>
            </a:extLst>
          </p:cNvPr>
          <p:cNvCxnSpPr>
            <a:cxnSpLocks/>
          </p:cNvCxnSpPr>
          <p:nvPr/>
        </p:nvCxnSpPr>
        <p:spPr>
          <a:xfrm>
            <a:off x="6682619" y="1511630"/>
            <a:ext cx="0" cy="29296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AE71A53-5445-4598-ABB3-AEE5437AD599}"/>
              </a:ext>
            </a:extLst>
          </p:cNvPr>
          <p:cNvCxnSpPr>
            <a:cxnSpLocks/>
          </p:cNvCxnSpPr>
          <p:nvPr/>
        </p:nvCxnSpPr>
        <p:spPr>
          <a:xfrm flipH="1">
            <a:off x="6682620" y="4441261"/>
            <a:ext cx="39173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ED73C81F-81D5-479A-9C8C-B80C72950E08}"/>
              </a:ext>
            </a:extLst>
          </p:cNvPr>
          <p:cNvSpPr/>
          <p:nvPr/>
        </p:nvSpPr>
        <p:spPr>
          <a:xfrm>
            <a:off x="7330689" y="216857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Star: 5 Points 101">
            <a:extLst>
              <a:ext uri="{FF2B5EF4-FFF2-40B4-BE49-F238E27FC236}">
                <a16:creationId xmlns:a16="http://schemas.microsoft.com/office/drawing/2014/main" id="{9D4D2CF2-C43C-42DB-BB7D-1C0334EAB3B3}"/>
              </a:ext>
            </a:extLst>
          </p:cNvPr>
          <p:cNvSpPr/>
          <p:nvPr/>
        </p:nvSpPr>
        <p:spPr>
          <a:xfrm>
            <a:off x="7573346" y="206796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Star: 5 Points 102">
            <a:extLst>
              <a:ext uri="{FF2B5EF4-FFF2-40B4-BE49-F238E27FC236}">
                <a16:creationId xmlns:a16="http://schemas.microsoft.com/office/drawing/2014/main" id="{A34FE756-316D-42B0-BF28-AC18676FD4BA}"/>
              </a:ext>
            </a:extLst>
          </p:cNvPr>
          <p:cNvSpPr/>
          <p:nvPr/>
        </p:nvSpPr>
        <p:spPr>
          <a:xfrm>
            <a:off x="7310714" y="243786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Star: 5 Points 103">
            <a:extLst>
              <a:ext uri="{FF2B5EF4-FFF2-40B4-BE49-F238E27FC236}">
                <a16:creationId xmlns:a16="http://schemas.microsoft.com/office/drawing/2014/main" id="{159EBF1E-06F0-4CE1-B31F-CE5B5751C2FF}"/>
              </a:ext>
            </a:extLst>
          </p:cNvPr>
          <p:cNvSpPr/>
          <p:nvPr/>
        </p:nvSpPr>
        <p:spPr>
          <a:xfrm>
            <a:off x="7595539" y="243786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Star: 5 Points 104">
            <a:extLst>
              <a:ext uri="{FF2B5EF4-FFF2-40B4-BE49-F238E27FC236}">
                <a16:creationId xmlns:a16="http://schemas.microsoft.com/office/drawing/2014/main" id="{54680AA0-5300-492A-A083-46CED7234A3F}"/>
              </a:ext>
            </a:extLst>
          </p:cNvPr>
          <p:cNvSpPr/>
          <p:nvPr/>
        </p:nvSpPr>
        <p:spPr>
          <a:xfrm>
            <a:off x="7895901" y="228398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Star: 5 Points 105">
            <a:extLst>
              <a:ext uri="{FF2B5EF4-FFF2-40B4-BE49-F238E27FC236}">
                <a16:creationId xmlns:a16="http://schemas.microsoft.com/office/drawing/2014/main" id="{66E2DADA-5F1E-4051-8E5D-657CA45B3FCC}"/>
              </a:ext>
            </a:extLst>
          </p:cNvPr>
          <p:cNvSpPr/>
          <p:nvPr/>
        </p:nvSpPr>
        <p:spPr>
          <a:xfrm>
            <a:off x="7833758" y="255327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B2EF1608-9DBE-44FE-8479-94E7B95BFB42}"/>
              </a:ext>
            </a:extLst>
          </p:cNvPr>
          <p:cNvSpPr/>
          <p:nvPr/>
        </p:nvSpPr>
        <p:spPr>
          <a:xfrm>
            <a:off x="7491968" y="2701239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0B65524C-9ACE-4DD4-9724-154FDB66B193}"/>
              </a:ext>
            </a:extLst>
          </p:cNvPr>
          <p:cNvSpPr/>
          <p:nvPr/>
        </p:nvSpPr>
        <p:spPr>
          <a:xfrm>
            <a:off x="7870747" y="196883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6260EF1D-9B7E-4831-967C-4D0E9D232ED5}"/>
              </a:ext>
            </a:extLst>
          </p:cNvPr>
          <p:cNvSpPr/>
          <p:nvPr/>
        </p:nvSpPr>
        <p:spPr>
          <a:xfrm>
            <a:off x="8230292" y="2322459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FFFB7A37-88BE-4BFB-BB7F-C8F6C363CE72}"/>
              </a:ext>
            </a:extLst>
          </p:cNvPr>
          <p:cNvSpPr/>
          <p:nvPr/>
        </p:nvSpPr>
        <p:spPr>
          <a:xfrm>
            <a:off x="8048301" y="243638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BEBE5D1E-14F0-4007-A73E-6BBDCEAAA82F}"/>
              </a:ext>
            </a:extLst>
          </p:cNvPr>
          <p:cNvSpPr/>
          <p:nvPr/>
        </p:nvSpPr>
        <p:spPr>
          <a:xfrm>
            <a:off x="9150560" y="233940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Star: 5 Points 111">
            <a:extLst>
              <a:ext uri="{FF2B5EF4-FFF2-40B4-BE49-F238E27FC236}">
                <a16:creationId xmlns:a16="http://schemas.microsoft.com/office/drawing/2014/main" id="{3E2E8760-095C-43B8-8A20-7C46149BBAA5}"/>
              </a:ext>
            </a:extLst>
          </p:cNvPr>
          <p:cNvSpPr/>
          <p:nvPr/>
        </p:nvSpPr>
        <p:spPr>
          <a:xfrm>
            <a:off x="7808604" y="275894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DE631B39-144A-4351-8019-5B8D1B06981C}"/>
              </a:ext>
            </a:extLst>
          </p:cNvPr>
          <p:cNvSpPr/>
          <p:nvPr/>
        </p:nvSpPr>
        <p:spPr>
          <a:xfrm>
            <a:off x="8221412" y="2610979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Star: 5 Points 113">
            <a:extLst>
              <a:ext uri="{FF2B5EF4-FFF2-40B4-BE49-F238E27FC236}">
                <a16:creationId xmlns:a16="http://schemas.microsoft.com/office/drawing/2014/main" id="{758D8A58-C92B-4EAC-BFD5-4BD3CBD3344E}"/>
              </a:ext>
            </a:extLst>
          </p:cNvPr>
          <p:cNvSpPr/>
          <p:nvPr/>
        </p:nvSpPr>
        <p:spPr>
          <a:xfrm>
            <a:off x="7595539" y="293797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Star: 5 Points 114">
            <a:extLst>
              <a:ext uri="{FF2B5EF4-FFF2-40B4-BE49-F238E27FC236}">
                <a16:creationId xmlns:a16="http://schemas.microsoft.com/office/drawing/2014/main" id="{4232C0F3-DFBE-4157-9922-C9566EBB278A}"/>
              </a:ext>
            </a:extLst>
          </p:cNvPr>
          <p:cNvSpPr/>
          <p:nvPr/>
        </p:nvSpPr>
        <p:spPr>
          <a:xfrm>
            <a:off x="7272983" y="2701239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Star: 5 Points 115">
            <a:extLst>
              <a:ext uri="{FF2B5EF4-FFF2-40B4-BE49-F238E27FC236}">
                <a16:creationId xmlns:a16="http://schemas.microsoft.com/office/drawing/2014/main" id="{6519482E-3297-4EE6-8A23-69B3E8CF3CC0}"/>
              </a:ext>
            </a:extLst>
          </p:cNvPr>
          <p:cNvSpPr/>
          <p:nvPr/>
        </p:nvSpPr>
        <p:spPr>
          <a:xfrm>
            <a:off x="8063097" y="286103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Star: 5 Points 116">
            <a:extLst>
              <a:ext uri="{FF2B5EF4-FFF2-40B4-BE49-F238E27FC236}">
                <a16:creationId xmlns:a16="http://schemas.microsoft.com/office/drawing/2014/main" id="{7F589536-FF91-4D1D-BB27-A867627FE1D7}"/>
              </a:ext>
            </a:extLst>
          </p:cNvPr>
          <p:cNvSpPr/>
          <p:nvPr/>
        </p:nvSpPr>
        <p:spPr>
          <a:xfrm>
            <a:off x="8446314" y="243638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Star: 5 Points 117">
            <a:extLst>
              <a:ext uri="{FF2B5EF4-FFF2-40B4-BE49-F238E27FC236}">
                <a16:creationId xmlns:a16="http://schemas.microsoft.com/office/drawing/2014/main" id="{6F1FA86C-A944-4588-BD04-21A8E28BA882}"/>
              </a:ext>
            </a:extLst>
          </p:cNvPr>
          <p:cNvSpPr/>
          <p:nvPr/>
        </p:nvSpPr>
        <p:spPr>
          <a:xfrm>
            <a:off x="7888503" y="304746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Star: 5 Points 118">
            <a:extLst>
              <a:ext uri="{FF2B5EF4-FFF2-40B4-BE49-F238E27FC236}">
                <a16:creationId xmlns:a16="http://schemas.microsoft.com/office/drawing/2014/main" id="{76F77385-AE12-4B9C-9490-2B5825F0951F}"/>
              </a:ext>
            </a:extLst>
          </p:cNvPr>
          <p:cNvSpPr/>
          <p:nvPr/>
        </p:nvSpPr>
        <p:spPr>
          <a:xfrm rot="6773949">
            <a:off x="8523652" y="3070942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Star: 5 Points 119">
            <a:extLst>
              <a:ext uri="{FF2B5EF4-FFF2-40B4-BE49-F238E27FC236}">
                <a16:creationId xmlns:a16="http://schemas.microsoft.com/office/drawing/2014/main" id="{B9F22460-4F6F-4FDD-A67F-FBF9BEB0A854}"/>
              </a:ext>
            </a:extLst>
          </p:cNvPr>
          <p:cNvSpPr/>
          <p:nvPr/>
        </p:nvSpPr>
        <p:spPr>
          <a:xfrm rot="6773949">
            <a:off x="8766309" y="2970329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Star: 5 Points 120">
            <a:extLst>
              <a:ext uri="{FF2B5EF4-FFF2-40B4-BE49-F238E27FC236}">
                <a16:creationId xmlns:a16="http://schemas.microsoft.com/office/drawing/2014/main" id="{D7E60DF6-EF33-42E4-8E74-5DFCB608F135}"/>
              </a:ext>
            </a:extLst>
          </p:cNvPr>
          <p:cNvSpPr/>
          <p:nvPr/>
        </p:nvSpPr>
        <p:spPr>
          <a:xfrm rot="6773949">
            <a:off x="8503677" y="3340231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Star: 5 Points 121">
            <a:extLst>
              <a:ext uri="{FF2B5EF4-FFF2-40B4-BE49-F238E27FC236}">
                <a16:creationId xmlns:a16="http://schemas.microsoft.com/office/drawing/2014/main" id="{724C32AD-2CEC-47F1-AB55-C95CFCAE8BFA}"/>
              </a:ext>
            </a:extLst>
          </p:cNvPr>
          <p:cNvSpPr/>
          <p:nvPr/>
        </p:nvSpPr>
        <p:spPr>
          <a:xfrm rot="6773949">
            <a:off x="8788502" y="3340231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9DBD87C0-431A-4B2B-9D6D-89F7EDC66C5E}"/>
              </a:ext>
            </a:extLst>
          </p:cNvPr>
          <p:cNvSpPr/>
          <p:nvPr/>
        </p:nvSpPr>
        <p:spPr>
          <a:xfrm rot="6773949">
            <a:off x="9088864" y="3186350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Star: 5 Points 123">
            <a:extLst>
              <a:ext uri="{FF2B5EF4-FFF2-40B4-BE49-F238E27FC236}">
                <a16:creationId xmlns:a16="http://schemas.microsoft.com/office/drawing/2014/main" id="{5E7949AE-9F8F-4740-8ED8-483A25AE7FF0}"/>
              </a:ext>
            </a:extLst>
          </p:cNvPr>
          <p:cNvSpPr/>
          <p:nvPr/>
        </p:nvSpPr>
        <p:spPr>
          <a:xfrm rot="6773949">
            <a:off x="9063710" y="2871194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Star: 5 Points 124">
            <a:extLst>
              <a:ext uri="{FF2B5EF4-FFF2-40B4-BE49-F238E27FC236}">
                <a16:creationId xmlns:a16="http://schemas.microsoft.com/office/drawing/2014/main" id="{DF2E5962-6D43-46FF-A499-3C9406D5E691}"/>
              </a:ext>
            </a:extLst>
          </p:cNvPr>
          <p:cNvSpPr/>
          <p:nvPr/>
        </p:nvSpPr>
        <p:spPr>
          <a:xfrm rot="6773949">
            <a:off x="9296007" y="2965889"/>
            <a:ext cx="124286" cy="115408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Star: 5 Points 125">
            <a:extLst>
              <a:ext uri="{FF2B5EF4-FFF2-40B4-BE49-F238E27FC236}">
                <a16:creationId xmlns:a16="http://schemas.microsoft.com/office/drawing/2014/main" id="{ADFBF419-6AE4-4D1B-B7EF-A60BCD06B2E7}"/>
              </a:ext>
            </a:extLst>
          </p:cNvPr>
          <p:cNvSpPr/>
          <p:nvPr/>
        </p:nvSpPr>
        <p:spPr>
          <a:xfrm>
            <a:off x="9310855" y="2560420"/>
            <a:ext cx="249259" cy="251133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AD25505-E463-40F1-BCF2-E2B17D799652}"/>
              </a:ext>
            </a:extLst>
          </p:cNvPr>
          <p:cNvSpPr/>
          <p:nvPr/>
        </p:nvSpPr>
        <p:spPr>
          <a:xfrm>
            <a:off x="8754857" y="1944102"/>
            <a:ext cx="1269503" cy="121275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7CEF93-F0C3-4593-865D-44A577F09C48}"/>
              </a:ext>
            </a:extLst>
          </p:cNvPr>
          <p:cNvSpPr txBox="1"/>
          <p:nvPr/>
        </p:nvSpPr>
        <p:spPr>
          <a:xfrm>
            <a:off x="6910483" y="1616796"/>
            <a:ext cx="14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Cluster 1</a:t>
            </a:r>
            <a:endParaRPr lang="en-IN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B806AF6-2B1D-4890-A22E-800835723D82}"/>
              </a:ext>
            </a:extLst>
          </p:cNvPr>
          <p:cNvSpPr txBox="1"/>
          <p:nvPr/>
        </p:nvSpPr>
        <p:spPr>
          <a:xfrm>
            <a:off x="8276248" y="3623857"/>
            <a:ext cx="1435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Cluster 2</a:t>
            </a:r>
            <a:endParaRPr lang="en-IN" sz="1200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FAC3541-D482-43CC-8824-363BECB9B9CF}"/>
              </a:ext>
            </a:extLst>
          </p:cNvPr>
          <p:cNvCxnSpPr>
            <a:cxnSpLocks/>
          </p:cNvCxnSpPr>
          <p:nvPr/>
        </p:nvCxnSpPr>
        <p:spPr>
          <a:xfrm>
            <a:off x="9577328" y="2749069"/>
            <a:ext cx="756190" cy="11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436B7C3-DDE7-46A1-8E10-E777AC71C6A1}"/>
              </a:ext>
            </a:extLst>
          </p:cNvPr>
          <p:cNvSpPr txBox="1"/>
          <p:nvPr/>
        </p:nvSpPr>
        <p:spPr>
          <a:xfrm>
            <a:off x="9507237" y="2472479"/>
            <a:ext cx="154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Query Point</a:t>
            </a:r>
            <a:endParaRPr lang="en-IN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150FE2-CE13-49F6-A893-BA438AA6356D}"/>
              </a:ext>
            </a:extLst>
          </p:cNvPr>
          <p:cNvSpPr txBox="1"/>
          <p:nvPr/>
        </p:nvSpPr>
        <p:spPr>
          <a:xfrm>
            <a:off x="9310855" y="3223897"/>
            <a:ext cx="128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K = 5</a:t>
            </a:r>
            <a:endParaRPr lang="en-IN" sz="1400" dirty="0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F258D2BE-D316-4C59-8F20-0F45FABF2075}"/>
              </a:ext>
            </a:extLst>
          </p:cNvPr>
          <p:cNvSpPr/>
          <p:nvPr/>
        </p:nvSpPr>
        <p:spPr>
          <a:xfrm>
            <a:off x="8023147" y="212123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5F2F85F8-DD6C-4AC5-B55F-B10546E46728}"/>
              </a:ext>
            </a:extLst>
          </p:cNvPr>
          <p:cNvSpPr/>
          <p:nvPr/>
        </p:nvSpPr>
        <p:spPr>
          <a:xfrm>
            <a:off x="9048516" y="217893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79B196BC-6491-41BF-9EE0-9C120C4FFF4C}"/>
              </a:ext>
            </a:extLst>
          </p:cNvPr>
          <p:cNvSpPr/>
          <p:nvPr/>
        </p:nvSpPr>
        <p:spPr>
          <a:xfrm>
            <a:off x="9274846" y="218960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0246C0B-D0B9-45F3-8106-E7361AC67BF4}"/>
              </a:ext>
            </a:extLst>
          </p:cNvPr>
          <p:cNvSpPr txBox="1"/>
          <p:nvPr/>
        </p:nvSpPr>
        <p:spPr>
          <a:xfrm>
            <a:off x="6521390" y="4619372"/>
            <a:ext cx="611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Outliers are not usually correlated with clusters , so output nature wrongly predict outcomes.</a:t>
            </a:r>
            <a:endParaRPr lang="en-IN" sz="16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34E699F-325B-425B-961D-A4710A6C1D21}"/>
              </a:ext>
            </a:extLst>
          </p:cNvPr>
          <p:cNvSpPr txBox="1"/>
          <p:nvPr/>
        </p:nvSpPr>
        <p:spPr>
          <a:xfrm>
            <a:off x="446208" y="5724712"/>
            <a:ext cx="1129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** In Order to Sort such issues , Conducting grid search on multiple K values  do the ‘Error Rate’ analysis and find the best one</a:t>
            </a:r>
            <a:endParaRPr lang="en-IN" sz="16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BB924D5-0D23-4E7D-AAD0-E4C0BE49F366}"/>
              </a:ext>
            </a:extLst>
          </p:cNvPr>
          <p:cNvSpPr txBox="1"/>
          <p:nvPr/>
        </p:nvSpPr>
        <p:spPr>
          <a:xfrm>
            <a:off x="8950167" y="1952539"/>
            <a:ext cx="126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Outliers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4779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1BA61-A37C-4A87-BD75-F48FDCD0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4" y="1367162"/>
            <a:ext cx="6747029" cy="4270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9457B-32BA-4883-9170-A66CA807BE2B}"/>
              </a:ext>
            </a:extLst>
          </p:cNvPr>
          <p:cNvSpPr txBox="1"/>
          <p:nvPr/>
        </p:nvSpPr>
        <p:spPr>
          <a:xfrm>
            <a:off x="339676" y="325186"/>
            <a:ext cx="1129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** In Order to Sort such issues , Conducting grid search on multiple K values  do the ‘Error Rate’ analysis and find the best one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C6B60-1A2F-4978-92C9-55BDC5A154E6}"/>
              </a:ext>
            </a:extLst>
          </p:cNvPr>
          <p:cNvSpPr txBox="1"/>
          <p:nvPr/>
        </p:nvSpPr>
        <p:spPr>
          <a:xfrm>
            <a:off x="7492753" y="1642369"/>
            <a:ext cx="454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Here if you check, When K &gt;23 , </a:t>
            </a:r>
          </a:p>
          <a:p>
            <a:r>
              <a:rPr lang="en-GB" sz="1600" dirty="0"/>
              <a:t>Error rate hover around 0.05 – 0.06…</a:t>
            </a:r>
          </a:p>
          <a:p>
            <a:r>
              <a:rPr lang="en-GB" sz="1600" dirty="0"/>
              <a:t>So better take K as 23 and do the modelling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9002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FA2B2-1B28-4D71-A517-6A6B2B757EED}"/>
              </a:ext>
            </a:extLst>
          </p:cNvPr>
          <p:cNvSpPr txBox="1"/>
          <p:nvPr/>
        </p:nvSpPr>
        <p:spPr>
          <a:xfrm>
            <a:off x="2871259" y="29264"/>
            <a:ext cx="113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Support Vector Machines - Intuition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768B3B-5AE1-4A46-A1E5-B2754C4D3FEC}"/>
              </a:ext>
            </a:extLst>
          </p:cNvPr>
          <p:cNvCxnSpPr>
            <a:cxnSpLocks/>
          </p:cNvCxnSpPr>
          <p:nvPr/>
        </p:nvCxnSpPr>
        <p:spPr>
          <a:xfrm>
            <a:off x="552261" y="699131"/>
            <a:ext cx="0" cy="25872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9A99D-44FB-4D64-883F-A41E3735FF5C}"/>
              </a:ext>
            </a:extLst>
          </p:cNvPr>
          <p:cNvCxnSpPr>
            <a:cxnSpLocks/>
          </p:cNvCxnSpPr>
          <p:nvPr/>
        </p:nvCxnSpPr>
        <p:spPr>
          <a:xfrm>
            <a:off x="552261" y="3286408"/>
            <a:ext cx="36847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F1E9593-FF6C-4B27-A0E5-1584DAFD4F7E}"/>
              </a:ext>
            </a:extLst>
          </p:cNvPr>
          <p:cNvSpPr/>
          <p:nvPr/>
        </p:nvSpPr>
        <p:spPr>
          <a:xfrm>
            <a:off x="1069588" y="159592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A09563B6-A43D-4633-B687-3C2300F83A07}"/>
              </a:ext>
            </a:extLst>
          </p:cNvPr>
          <p:cNvSpPr/>
          <p:nvPr/>
        </p:nvSpPr>
        <p:spPr>
          <a:xfrm>
            <a:off x="1007445" y="186521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C6C6B6D8-AAAF-413D-B789-26A7D42C59BF}"/>
              </a:ext>
            </a:extLst>
          </p:cNvPr>
          <p:cNvSpPr/>
          <p:nvPr/>
        </p:nvSpPr>
        <p:spPr>
          <a:xfrm>
            <a:off x="819232" y="171133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90BF4948-3D50-4805-B1E4-285F06138A0C}"/>
              </a:ext>
            </a:extLst>
          </p:cNvPr>
          <p:cNvSpPr/>
          <p:nvPr/>
        </p:nvSpPr>
        <p:spPr>
          <a:xfrm>
            <a:off x="1403979" y="163439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0E64A9C-E29D-446D-8B50-A4A9FFE239FF}"/>
              </a:ext>
            </a:extLst>
          </p:cNvPr>
          <p:cNvSpPr/>
          <p:nvPr/>
        </p:nvSpPr>
        <p:spPr>
          <a:xfrm>
            <a:off x="1221988" y="174832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9E10C19C-0D76-4C89-A5A7-20D0F01FAEB6}"/>
              </a:ext>
            </a:extLst>
          </p:cNvPr>
          <p:cNvSpPr/>
          <p:nvPr/>
        </p:nvSpPr>
        <p:spPr>
          <a:xfrm>
            <a:off x="1181237" y="204270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C690711-CA3B-4D06-9574-EE7FF4569158}"/>
              </a:ext>
            </a:extLst>
          </p:cNvPr>
          <p:cNvSpPr/>
          <p:nvPr/>
        </p:nvSpPr>
        <p:spPr>
          <a:xfrm>
            <a:off x="1395099" y="192291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43270EC-A6A4-4748-A601-B0E33FD0A14B}"/>
              </a:ext>
            </a:extLst>
          </p:cNvPr>
          <p:cNvSpPr/>
          <p:nvPr/>
        </p:nvSpPr>
        <p:spPr>
          <a:xfrm>
            <a:off x="1620001" y="174832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F8E83C40-18A7-4881-9E2A-8C95C0CC1B95}"/>
              </a:ext>
            </a:extLst>
          </p:cNvPr>
          <p:cNvSpPr/>
          <p:nvPr/>
        </p:nvSpPr>
        <p:spPr>
          <a:xfrm>
            <a:off x="1196834" y="143316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12D4070-788E-48C7-A29B-C44C2BB6FC01}"/>
              </a:ext>
            </a:extLst>
          </p:cNvPr>
          <p:cNvSpPr/>
          <p:nvPr/>
        </p:nvSpPr>
        <p:spPr>
          <a:xfrm>
            <a:off x="1793722" y="161123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25DC1E78-D04E-4FA3-9648-2D8D40818E22}"/>
              </a:ext>
            </a:extLst>
          </p:cNvPr>
          <p:cNvSpPr/>
          <p:nvPr/>
        </p:nvSpPr>
        <p:spPr>
          <a:xfrm>
            <a:off x="961845" y="224881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FD66377-356E-41B5-8E45-53137866CA2F}"/>
              </a:ext>
            </a:extLst>
          </p:cNvPr>
          <p:cNvSpPr/>
          <p:nvPr/>
        </p:nvSpPr>
        <p:spPr>
          <a:xfrm>
            <a:off x="837559" y="210851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1F75248E-82E4-4BD5-B464-21B6155D8FD7}"/>
              </a:ext>
            </a:extLst>
          </p:cNvPr>
          <p:cNvSpPr/>
          <p:nvPr/>
        </p:nvSpPr>
        <p:spPr>
          <a:xfrm>
            <a:off x="1634210" y="144976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3786CE06-1E9B-4582-8731-C28E5F6F4D7F}"/>
              </a:ext>
            </a:extLst>
          </p:cNvPr>
          <p:cNvSpPr/>
          <p:nvPr/>
        </p:nvSpPr>
        <p:spPr>
          <a:xfrm>
            <a:off x="1466122" y="1340469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0767317A-5F7D-48D1-B98B-0D8D47F2852A}"/>
              </a:ext>
            </a:extLst>
          </p:cNvPr>
          <p:cNvSpPr/>
          <p:nvPr/>
        </p:nvSpPr>
        <p:spPr>
          <a:xfrm>
            <a:off x="1965832" y="2310538"/>
            <a:ext cx="124286" cy="115408"/>
          </a:xfrm>
          <a:prstGeom prst="star5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9AF7B7BF-699D-4381-A3DA-669AE3C6934B}"/>
              </a:ext>
            </a:extLst>
          </p:cNvPr>
          <p:cNvSpPr/>
          <p:nvPr/>
        </p:nvSpPr>
        <p:spPr>
          <a:xfrm>
            <a:off x="1949764" y="2579827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D051A3EF-501B-449B-A894-7E2EFF1995E1}"/>
              </a:ext>
            </a:extLst>
          </p:cNvPr>
          <p:cNvSpPr/>
          <p:nvPr/>
        </p:nvSpPr>
        <p:spPr>
          <a:xfrm>
            <a:off x="1761551" y="2425946"/>
            <a:ext cx="124286" cy="115408"/>
          </a:xfrm>
          <a:prstGeom prst="star5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6B13DA7D-882B-433C-B21E-B01AE75CED1F}"/>
              </a:ext>
            </a:extLst>
          </p:cNvPr>
          <p:cNvSpPr/>
          <p:nvPr/>
        </p:nvSpPr>
        <p:spPr>
          <a:xfrm>
            <a:off x="2346298" y="2349011"/>
            <a:ext cx="124286" cy="115408"/>
          </a:xfrm>
          <a:prstGeom prst="star5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B946A846-B8FA-4C1A-9BA2-BCE22F67441E}"/>
              </a:ext>
            </a:extLst>
          </p:cNvPr>
          <p:cNvSpPr/>
          <p:nvPr/>
        </p:nvSpPr>
        <p:spPr>
          <a:xfrm>
            <a:off x="2164307" y="2462938"/>
            <a:ext cx="124286" cy="115408"/>
          </a:xfrm>
          <a:prstGeom prst="star5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B6F0DC20-EA45-4AC2-AAC5-71520BD57FFC}"/>
              </a:ext>
            </a:extLst>
          </p:cNvPr>
          <p:cNvSpPr/>
          <p:nvPr/>
        </p:nvSpPr>
        <p:spPr>
          <a:xfrm>
            <a:off x="2123556" y="2757316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91C8D245-65C4-42A2-A832-84F6E12CCBCA}"/>
              </a:ext>
            </a:extLst>
          </p:cNvPr>
          <p:cNvSpPr/>
          <p:nvPr/>
        </p:nvSpPr>
        <p:spPr>
          <a:xfrm>
            <a:off x="2317784" y="2602473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C77EC27C-1DDC-4E3E-87AD-4F21737FC2B7}"/>
              </a:ext>
            </a:extLst>
          </p:cNvPr>
          <p:cNvSpPr/>
          <p:nvPr/>
        </p:nvSpPr>
        <p:spPr>
          <a:xfrm>
            <a:off x="2139153" y="2147782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31437BB4-FE88-4C3E-8FCA-8CF0809BC4A2}"/>
              </a:ext>
            </a:extLst>
          </p:cNvPr>
          <p:cNvSpPr/>
          <p:nvPr/>
        </p:nvSpPr>
        <p:spPr>
          <a:xfrm>
            <a:off x="1823694" y="2798473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A56DFE31-9708-4D6F-BC7B-8376B97728E6}"/>
              </a:ext>
            </a:extLst>
          </p:cNvPr>
          <p:cNvSpPr/>
          <p:nvPr/>
        </p:nvSpPr>
        <p:spPr>
          <a:xfrm>
            <a:off x="1669436" y="2641908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4544EC0D-1C6B-4F4D-A902-4347DE1F40BA}"/>
              </a:ext>
            </a:extLst>
          </p:cNvPr>
          <p:cNvSpPr/>
          <p:nvPr/>
        </p:nvSpPr>
        <p:spPr>
          <a:xfrm>
            <a:off x="2336406" y="2015677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F3A4AC9F-8E16-4A82-A6C7-BD285C427AC7}"/>
              </a:ext>
            </a:extLst>
          </p:cNvPr>
          <p:cNvSpPr/>
          <p:nvPr/>
        </p:nvSpPr>
        <p:spPr>
          <a:xfrm>
            <a:off x="2509413" y="2194371"/>
            <a:ext cx="78646" cy="9551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53F39607-698C-400C-A1C3-5BD69394CD33}"/>
              </a:ext>
            </a:extLst>
          </p:cNvPr>
          <p:cNvSpPr/>
          <p:nvPr/>
        </p:nvSpPr>
        <p:spPr>
          <a:xfrm>
            <a:off x="2539777" y="2490249"/>
            <a:ext cx="78646" cy="95510"/>
          </a:xfrm>
          <a:prstGeom prst="star5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0CD17F63-F84B-40D7-BDCC-8CFBAD878EF0}"/>
              </a:ext>
            </a:extLst>
          </p:cNvPr>
          <p:cNvSpPr/>
          <p:nvPr/>
        </p:nvSpPr>
        <p:spPr>
          <a:xfrm>
            <a:off x="1464449" y="2604661"/>
            <a:ext cx="124286" cy="115408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4CCEE43-A27B-4141-A1D7-ADC49FEB43DB}"/>
              </a:ext>
            </a:extLst>
          </p:cNvPr>
          <p:cNvCxnSpPr>
            <a:cxnSpLocks/>
          </p:cNvCxnSpPr>
          <p:nvPr/>
        </p:nvCxnSpPr>
        <p:spPr>
          <a:xfrm flipV="1">
            <a:off x="800526" y="1068463"/>
            <a:ext cx="2110678" cy="18944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1EA4994-B626-4E76-BF31-CFA355A3EDFE}"/>
              </a:ext>
            </a:extLst>
          </p:cNvPr>
          <p:cNvCxnSpPr>
            <a:cxnSpLocks/>
          </p:cNvCxnSpPr>
          <p:nvPr/>
        </p:nvCxnSpPr>
        <p:spPr>
          <a:xfrm flipV="1">
            <a:off x="552261" y="997249"/>
            <a:ext cx="2066162" cy="176006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4680AA-709D-46B5-BAB5-E5F79DE93FA7}"/>
              </a:ext>
            </a:extLst>
          </p:cNvPr>
          <p:cNvCxnSpPr>
            <a:cxnSpLocks/>
          </p:cNvCxnSpPr>
          <p:nvPr/>
        </p:nvCxnSpPr>
        <p:spPr>
          <a:xfrm flipV="1">
            <a:off x="1016385" y="1368782"/>
            <a:ext cx="2066162" cy="176006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EEA2EE7-21B6-4AA8-B867-8808C6CBEDC8}"/>
              </a:ext>
            </a:extLst>
          </p:cNvPr>
          <p:cNvSpPr txBox="1"/>
          <p:nvPr/>
        </p:nvSpPr>
        <p:spPr>
          <a:xfrm>
            <a:off x="636312" y="1049655"/>
            <a:ext cx="221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Positive Cluster </a:t>
            </a:r>
            <a:endParaRPr lang="en-IN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0970D2-E6AE-4779-A33B-201978EB5C2E}"/>
              </a:ext>
            </a:extLst>
          </p:cNvPr>
          <p:cNvSpPr txBox="1"/>
          <p:nvPr/>
        </p:nvSpPr>
        <p:spPr>
          <a:xfrm>
            <a:off x="1522580" y="2905373"/>
            <a:ext cx="221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Negative Cluster </a:t>
            </a:r>
            <a:endParaRPr lang="en-IN" sz="12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09084A-3119-48F9-95DD-DA9120CA0CB2}"/>
              </a:ext>
            </a:extLst>
          </p:cNvPr>
          <p:cNvCxnSpPr>
            <a:cxnSpLocks/>
          </p:cNvCxnSpPr>
          <p:nvPr/>
        </p:nvCxnSpPr>
        <p:spPr>
          <a:xfrm>
            <a:off x="2361990" y="1573849"/>
            <a:ext cx="1294034" cy="2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F8F5325-5CF1-4C6D-AFDE-AC34623B5DA0}"/>
              </a:ext>
            </a:extLst>
          </p:cNvPr>
          <p:cNvSpPr txBox="1"/>
          <p:nvPr/>
        </p:nvSpPr>
        <p:spPr>
          <a:xfrm>
            <a:off x="3609252" y="1467006"/>
            <a:ext cx="1491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Hyper Plane</a:t>
            </a:r>
            <a:endParaRPr lang="en-IN" sz="12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A1B25F-88DA-4F2F-9118-8D4B3B7F659E}"/>
              </a:ext>
            </a:extLst>
          </p:cNvPr>
          <p:cNvCxnSpPr>
            <a:cxnSpLocks/>
          </p:cNvCxnSpPr>
          <p:nvPr/>
        </p:nvCxnSpPr>
        <p:spPr>
          <a:xfrm>
            <a:off x="2579100" y="1877282"/>
            <a:ext cx="1070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2BC9EB-C40D-43DA-BF18-BFACD31482D4}"/>
              </a:ext>
            </a:extLst>
          </p:cNvPr>
          <p:cNvCxnSpPr>
            <a:cxnSpLocks/>
          </p:cNvCxnSpPr>
          <p:nvPr/>
        </p:nvCxnSpPr>
        <p:spPr>
          <a:xfrm>
            <a:off x="2509413" y="1102135"/>
            <a:ext cx="426899" cy="35442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2EC1425-D43F-419C-9E96-CC8F3663CEB5}"/>
              </a:ext>
            </a:extLst>
          </p:cNvPr>
          <p:cNvSpPr txBox="1"/>
          <p:nvPr/>
        </p:nvSpPr>
        <p:spPr>
          <a:xfrm>
            <a:off x="2556862" y="1906930"/>
            <a:ext cx="2357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Marginal plane</a:t>
            </a:r>
            <a:endParaRPr lang="en-IN" sz="12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308BDC-46C0-4976-8941-E22724B4A78A}"/>
              </a:ext>
            </a:extLst>
          </p:cNvPr>
          <p:cNvCxnSpPr/>
          <p:nvPr/>
        </p:nvCxnSpPr>
        <p:spPr>
          <a:xfrm flipV="1">
            <a:off x="2576317" y="804688"/>
            <a:ext cx="378452" cy="36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13DBD1-2BDD-4577-9764-5E676F34676A}"/>
              </a:ext>
            </a:extLst>
          </p:cNvPr>
          <p:cNvCxnSpPr/>
          <p:nvPr/>
        </p:nvCxnSpPr>
        <p:spPr>
          <a:xfrm flipV="1">
            <a:off x="2852262" y="1006009"/>
            <a:ext cx="370772" cy="36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4707F18-5177-4711-9842-124163DEC6B7}"/>
              </a:ext>
            </a:extLst>
          </p:cNvPr>
          <p:cNvSpPr txBox="1"/>
          <p:nvPr/>
        </p:nvSpPr>
        <p:spPr>
          <a:xfrm>
            <a:off x="3037648" y="699131"/>
            <a:ext cx="329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Marginal Distance ( D+, D- )</a:t>
            </a:r>
            <a:endParaRPr lang="en-IN" sz="14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647B1DF-BAF2-4A30-B605-E31786624CF1}"/>
              </a:ext>
            </a:extLst>
          </p:cNvPr>
          <p:cNvSpPr/>
          <p:nvPr/>
        </p:nvSpPr>
        <p:spPr>
          <a:xfrm rot="19144198">
            <a:off x="779423" y="1873296"/>
            <a:ext cx="1332878" cy="26442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97D3149-BD1B-4E8D-88AB-C0E6F58368B8}"/>
              </a:ext>
            </a:extLst>
          </p:cNvPr>
          <p:cNvCxnSpPr>
            <a:stCxn id="72" idx="2"/>
          </p:cNvCxnSpPr>
          <p:nvPr/>
        </p:nvCxnSpPr>
        <p:spPr>
          <a:xfrm>
            <a:off x="942361" y="2442118"/>
            <a:ext cx="19484" cy="128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0380537-A3E5-46B3-B37B-5FEC502B7760}"/>
              </a:ext>
            </a:extLst>
          </p:cNvPr>
          <p:cNvSpPr txBox="1"/>
          <p:nvPr/>
        </p:nvSpPr>
        <p:spPr>
          <a:xfrm>
            <a:off x="662425" y="3785097"/>
            <a:ext cx="242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Support Vectors</a:t>
            </a:r>
            <a:endParaRPr lang="en-IN" sz="12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2F23AA4-DCD5-4BD1-948C-5BB4F82B71A1}"/>
              </a:ext>
            </a:extLst>
          </p:cNvPr>
          <p:cNvCxnSpPr>
            <a:cxnSpLocks/>
          </p:cNvCxnSpPr>
          <p:nvPr/>
        </p:nvCxnSpPr>
        <p:spPr>
          <a:xfrm>
            <a:off x="6934954" y="821629"/>
            <a:ext cx="0" cy="24333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51885B9-A7B9-45E1-A13D-B86D8628520B}"/>
              </a:ext>
            </a:extLst>
          </p:cNvPr>
          <p:cNvCxnSpPr>
            <a:cxnSpLocks/>
          </p:cNvCxnSpPr>
          <p:nvPr/>
        </p:nvCxnSpPr>
        <p:spPr>
          <a:xfrm flipV="1">
            <a:off x="6934954" y="3255017"/>
            <a:ext cx="4055953" cy="42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Star: 5 Points 80">
            <a:extLst>
              <a:ext uri="{FF2B5EF4-FFF2-40B4-BE49-F238E27FC236}">
                <a16:creationId xmlns:a16="http://schemas.microsoft.com/office/drawing/2014/main" id="{B8FC3166-9302-43AF-881D-58DDE0B7476E}"/>
              </a:ext>
            </a:extLst>
          </p:cNvPr>
          <p:cNvSpPr/>
          <p:nvPr/>
        </p:nvSpPr>
        <p:spPr>
          <a:xfrm>
            <a:off x="7865358" y="150280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6F71D3D5-2B39-428A-8C81-7BCC51032EAC}"/>
              </a:ext>
            </a:extLst>
          </p:cNvPr>
          <p:cNvSpPr/>
          <p:nvPr/>
        </p:nvSpPr>
        <p:spPr>
          <a:xfrm>
            <a:off x="7705595" y="226154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BAB83E6E-8323-48E2-B84C-6751B0C88D1C}"/>
              </a:ext>
            </a:extLst>
          </p:cNvPr>
          <p:cNvSpPr/>
          <p:nvPr/>
        </p:nvSpPr>
        <p:spPr>
          <a:xfrm>
            <a:off x="7508091" y="216132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Star: 5 Points 83">
            <a:extLst>
              <a:ext uri="{FF2B5EF4-FFF2-40B4-BE49-F238E27FC236}">
                <a16:creationId xmlns:a16="http://schemas.microsoft.com/office/drawing/2014/main" id="{A9E7D1F5-48DA-4D17-9D48-9A8485115DB9}"/>
              </a:ext>
            </a:extLst>
          </p:cNvPr>
          <p:cNvSpPr/>
          <p:nvPr/>
        </p:nvSpPr>
        <p:spPr>
          <a:xfrm>
            <a:off x="7989644" y="174980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Star: 5 Points 84">
            <a:extLst>
              <a:ext uri="{FF2B5EF4-FFF2-40B4-BE49-F238E27FC236}">
                <a16:creationId xmlns:a16="http://schemas.microsoft.com/office/drawing/2014/main" id="{21AF735E-8DA5-4463-9E45-92C9B8254D9A}"/>
              </a:ext>
            </a:extLst>
          </p:cNvPr>
          <p:cNvSpPr/>
          <p:nvPr/>
        </p:nvSpPr>
        <p:spPr>
          <a:xfrm>
            <a:off x="7807653" y="186373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Star: 5 Points 85">
            <a:extLst>
              <a:ext uri="{FF2B5EF4-FFF2-40B4-BE49-F238E27FC236}">
                <a16:creationId xmlns:a16="http://schemas.microsoft.com/office/drawing/2014/main" id="{D91C4915-CF6E-4405-8126-2B10BC85964E}"/>
              </a:ext>
            </a:extLst>
          </p:cNvPr>
          <p:cNvSpPr/>
          <p:nvPr/>
        </p:nvSpPr>
        <p:spPr>
          <a:xfrm>
            <a:off x="7814601" y="2374841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Star: 5 Points 86">
            <a:extLst>
              <a:ext uri="{FF2B5EF4-FFF2-40B4-BE49-F238E27FC236}">
                <a16:creationId xmlns:a16="http://schemas.microsoft.com/office/drawing/2014/main" id="{88C975FE-D5AE-4012-BBAA-C51EA23B810A}"/>
              </a:ext>
            </a:extLst>
          </p:cNvPr>
          <p:cNvSpPr/>
          <p:nvPr/>
        </p:nvSpPr>
        <p:spPr>
          <a:xfrm>
            <a:off x="7814601" y="210851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Star: 5 Points 87">
            <a:extLst>
              <a:ext uri="{FF2B5EF4-FFF2-40B4-BE49-F238E27FC236}">
                <a16:creationId xmlns:a16="http://schemas.microsoft.com/office/drawing/2014/main" id="{48C6F359-A422-46FB-8628-DF7B82CD03F0}"/>
              </a:ext>
            </a:extLst>
          </p:cNvPr>
          <p:cNvSpPr/>
          <p:nvPr/>
        </p:nvSpPr>
        <p:spPr>
          <a:xfrm>
            <a:off x="7994417" y="1957973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Star: 5 Points 88">
            <a:extLst>
              <a:ext uri="{FF2B5EF4-FFF2-40B4-BE49-F238E27FC236}">
                <a16:creationId xmlns:a16="http://schemas.microsoft.com/office/drawing/2014/main" id="{79791C43-0F02-458E-B825-009B24340746}"/>
              </a:ext>
            </a:extLst>
          </p:cNvPr>
          <p:cNvSpPr/>
          <p:nvPr/>
        </p:nvSpPr>
        <p:spPr>
          <a:xfrm>
            <a:off x="8081680" y="244211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1495B286-7A7D-4223-903F-AFEF57586EE5}"/>
              </a:ext>
            </a:extLst>
          </p:cNvPr>
          <p:cNvSpPr/>
          <p:nvPr/>
        </p:nvSpPr>
        <p:spPr>
          <a:xfrm>
            <a:off x="8100603" y="220449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Star: 5 Points 90">
            <a:extLst>
              <a:ext uri="{FF2B5EF4-FFF2-40B4-BE49-F238E27FC236}">
                <a16:creationId xmlns:a16="http://schemas.microsoft.com/office/drawing/2014/main" id="{725A519F-5F4D-49B9-9EA0-2B1057D8790C}"/>
              </a:ext>
            </a:extLst>
          </p:cNvPr>
          <p:cNvSpPr/>
          <p:nvPr/>
        </p:nvSpPr>
        <p:spPr>
          <a:xfrm>
            <a:off x="8158631" y="1595922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Star: 5 Points 91">
            <a:extLst>
              <a:ext uri="{FF2B5EF4-FFF2-40B4-BE49-F238E27FC236}">
                <a16:creationId xmlns:a16="http://schemas.microsoft.com/office/drawing/2014/main" id="{C1D591A3-0C18-4338-9DB4-64DAFD613039}"/>
              </a:ext>
            </a:extLst>
          </p:cNvPr>
          <p:cNvSpPr/>
          <p:nvPr/>
        </p:nvSpPr>
        <p:spPr>
          <a:xfrm>
            <a:off x="8200027" y="185915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Star: 5 Points 92">
            <a:extLst>
              <a:ext uri="{FF2B5EF4-FFF2-40B4-BE49-F238E27FC236}">
                <a16:creationId xmlns:a16="http://schemas.microsoft.com/office/drawing/2014/main" id="{BE995FA5-DC16-4C23-A0A3-04EAB0C4033F}"/>
              </a:ext>
            </a:extLst>
          </p:cNvPr>
          <p:cNvSpPr/>
          <p:nvPr/>
        </p:nvSpPr>
        <p:spPr>
          <a:xfrm>
            <a:off x="8769293" y="2518475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Star: 5 Points 93">
            <a:extLst>
              <a:ext uri="{FF2B5EF4-FFF2-40B4-BE49-F238E27FC236}">
                <a16:creationId xmlns:a16="http://schemas.microsoft.com/office/drawing/2014/main" id="{FB2851F6-9F5F-4D0D-8D83-4208730401C1}"/>
              </a:ext>
            </a:extLst>
          </p:cNvPr>
          <p:cNvSpPr/>
          <p:nvPr/>
        </p:nvSpPr>
        <p:spPr>
          <a:xfrm>
            <a:off x="8789842" y="271657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Star: 5 Points 94">
            <a:extLst>
              <a:ext uri="{FF2B5EF4-FFF2-40B4-BE49-F238E27FC236}">
                <a16:creationId xmlns:a16="http://schemas.microsoft.com/office/drawing/2014/main" id="{B06D6FF2-7C86-4692-9CBF-462ECA5997C2}"/>
              </a:ext>
            </a:extLst>
          </p:cNvPr>
          <p:cNvSpPr/>
          <p:nvPr/>
        </p:nvSpPr>
        <p:spPr>
          <a:xfrm>
            <a:off x="8592338" y="2616352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Star: 5 Points 95">
            <a:extLst>
              <a:ext uri="{FF2B5EF4-FFF2-40B4-BE49-F238E27FC236}">
                <a16:creationId xmlns:a16="http://schemas.microsoft.com/office/drawing/2014/main" id="{68C89DF3-0CE9-415B-92C6-55F54C7BF27C}"/>
              </a:ext>
            </a:extLst>
          </p:cNvPr>
          <p:cNvSpPr/>
          <p:nvPr/>
        </p:nvSpPr>
        <p:spPr>
          <a:xfrm>
            <a:off x="9066811" y="2439807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Star: 5 Points 96">
            <a:extLst>
              <a:ext uri="{FF2B5EF4-FFF2-40B4-BE49-F238E27FC236}">
                <a16:creationId xmlns:a16="http://schemas.microsoft.com/office/drawing/2014/main" id="{87F8E03E-981B-4584-901A-C4A6E37260F6}"/>
              </a:ext>
            </a:extLst>
          </p:cNvPr>
          <p:cNvSpPr/>
          <p:nvPr/>
        </p:nvSpPr>
        <p:spPr>
          <a:xfrm>
            <a:off x="8693912" y="2858814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Star: 5 Points 97">
            <a:extLst>
              <a:ext uri="{FF2B5EF4-FFF2-40B4-BE49-F238E27FC236}">
                <a16:creationId xmlns:a16="http://schemas.microsoft.com/office/drawing/2014/main" id="{E3B63832-E12F-4468-9074-BBBE69557080}"/>
              </a:ext>
            </a:extLst>
          </p:cNvPr>
          <p:cNvSpPr/>
          <p:nvPr/>
        </p:nvSpPr>
        <p:spPr>
          <a:xfrm>
            <a:off x="8898848" y="2829870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Star: 5 Points 98">
            <a:extLst>
              <a:ext uri="{FF2B5EF4-FFF2-40B4-BE49-F238E27FC236}">
                <a16:creationId xmlns:a16="http://schemas.microsoft.com/office/drawing/2014/main" id="{E9007745-36C6-410F-AFD4-BDD69F18C643}"/>
              </a:ext>
            </a:extLst>
          </p:cNvPr>
          <p:cNvSpPr/>
          <p:nvPr/>
        </p:nvSpPr>
        <p:spPr>
          <a:xfrm>
            <a:off x="8898848" y="2563544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Star: 5 Points 99">
            <a:extLst>
              <a:ext uri="{FF2B5EF4-FFF2-40B4-BE49-F238E27FC236}">
                <a16:creationId xmlns:a16="http://schemas.microsoft.com/office/drawing/2014/main" id="{B591E446-AE9B-45C0-84E7-EEF186619DFE}"/>
              </a:ext>
            </a:extLst>
          </p:cNvPr>
          <p:cNvSpPr/>
          <p:nvPr/>
        </p:nvSpPr>
        <p:spPr>
          <a:xfrm>
            <a:off x="9051382" y="2669192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A81F86D1-F0DD-4010-9FD1-9760296576F5}"/>
              </a:ext>
            </a:extLst>
          </p:cNvPr>
          <p:cNvSpPr/>
          <p:nvPr/>
        </p:nvSpPr>
        <p:spPr>
          <a:xfrm>
            <a:off x="9165927" y="2897147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Star: 5 Points 101">
            <a:extLst>
              <a:ext uri="{FF2B5EF4-FFF2-40B4-BE49-F238E27FC236}">
                <a16:creationId xmlns:a16="http://schemas.microsoft.com/office/drawing/2014/main" id="{7A9B83D4-1B9F-4C5B-89CA-1B3699A09727}"/>
              </a:ext>
            </a:extLst>
          </p:cNvPr>
          <p:cNvSpPr/>
          <p:nvPr/>
        </p:nvSpPr>
        <p:spPr>
          <a:xfrm>
            <a:off x="9184850" y="265952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Star: 5 Points 102">
            <a:extLst>
              <a:ext uri="{FF2B5EF4-FFF2-40B4-BE49-F238E27FC236}">
                <a16:creationId xmlns:a16="http://schemas.microsoft.com/office/drawing/2014/main" id="{1F13515E-10B2-4047-87F4-2DBF4123BBB4}"/>
              </a:ext>
            </a:extLst>
          </p:cNvPr>
          <p:cNvSpPr/>
          <p:nvPr/>
        </p:nvSpPr>
        <p:spPr>
          <a:xfrm>
            <a:off x="8512626" y="5142041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Star: 5 Points 103">
            <a:extLst>
              <a:ext uri="{FF2B5EF4-FFF2-40B4-BE49-F238E27FC236}">
                <a16:creationId xmlns:a16="http://schemas.microsoft.com/office/drawing/2014/main" id="{AD835548-9477-48C7-AC9F-4686448B112A}"/>
              </a:ext>
            </a:extLst>
          </p:cNvPr>
          <p:cNvSpPr/>
          <p:nvPr/>
        </p:nvSpPr>
        <p:spPr>
          <a:xfrm>
            <a:off x="9386140" y="275731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7D51E80-9187-48D4-8883-AE8F6C4CF8FF}"/>
              </a:ext>
            </a:extLst>
          </p:cNvPr>
          <p:cNvCxnSpPr>
            <a:cxnSpLocks/>
          </p:cNvCxnSpPr>
          <p:nvPr/>
        </p:nvCxnSpPr>
        <p:spPr>
          <a:xfrm flipV="1">
            <a:off x="8322684" y="885493"/>
            <a:ext cx="323120" cy="21872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6CD6B8E-4AA0-4BC7-820B-E64E911BDE68}"/>
              </a:ext>
            </a:extLst>
          </p:cNvPr>
          <p:cNvCxnSpPr>
            <a:cxnSpLocks/>
          </p:cNvCxnSpPr>
          <p:nvPr/>
        </p:nvCxnSpPr>
        <p:spPr>
          <a:xfrm flipV="1">
            <a:off x="8099557" y="853019"/>
            <a:ext cx="323225" cy="221976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CF099E0-F683-4A46-BA32-23967EDE329B}"/>
              </a:ext>
            </a:extLst>
          </p:cNvPr>
          <p:cNvCxnSpPr>
            <a:cxnSpLocks/>
          </p:cNvCxnSpPr>
          <p:nvPr/>
        </p:nvCxnSpPr>
        <p:spPr>
          <a:xfrm flipV="1">
            <a:off x="8568481" y="864604"/>
            <a:ext cx="323225" cy="221976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9C34A5D-663F-41B6-92FB-7D44E6A2BDF8}"/>
              </a:ext>
            </a:extLst>
          </p:cNvPr>
          <p:cNvCxnSpPr>
            <a:cxnSpLocks/>
          </p:cNvCxnSpPr>
          <p:nvPr/>
        </p:nvCxnSpPr>
        <p:spPr>
          <a:xfrm>
            <a:off x="8422782" y="935073"/>
            <a:ext cx="467180" cy="6217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DE344EC-D887-4A8D-8DA8-1366AD47DE45}"/>
              </a:ext>
            </a:extLst>
          </p:cNvPr>
          <p:cNvCxnSpPr>
            <a:cxnSpLocks/>
          </p:cNvCxnSpPr>
          <p:nvPr/>
        </p:nvCxnSpPr>
        <p:spPr>
          <a:xfrm flipV="1">
            <a:off x="8927878" y="997249"/>
            <a:ext cx="867972" cy="1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AFA311A-DBC6-4963-88C5-D8705CE4A091}"/>
              </a:ext>
            </a:extLst>
          </p:cNvPr>
          <p:cNvSpPr txBox="1"/>
          <p:nvPr/>
        </p:nvSpPr>
        <p:spPr>
          <a:xfrm>
            <a:off x="8834397" y="986832"/>
            <a:ext cx="278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Low Margin Distance</a:t>
            </a:r>
            <a:endParaRPr lang="en-IN" sz="1400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FC3B86A-4BB1-4A7F-A50D-48E329F1425F}"/>
              </a:ext>
            </a:extLst>
          </p:cNvPr>
          <p:cNvCxnSpPr>
            <a:cxnSpLocks/>
          </p:cNvCxnSpPr>
          <p:nvPr/>
        </p:nvCxnSpPr>
        <p:spPr>
          <a:xfrm>
            <a:off x="615088" y="4883736"/>
            <a:ext cx="0" cy="1259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0EC43C-2884-4D3A-82F1-90FE8FA2DB2D}"/>
              </a:ext>
            </a:extLst>
          </p:cNvPr>
          <p:cNvCxnSpPr>
            <a:cxnSpLocks/>
          </p:cNvCxnSpPr>
          <p:nvPr/>
        </p:nvCxnSpPr>
        <p:spPr>
          <a:xfrm>
            <a:off x="597194" y="6143360"/>
            <a:ext cx="20734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6" name="Star: 5 Points 125">
            <a:extLst>
              <a:ext uri="{FF2B5EF4-FFF2-40B4-BE49-F238E27FC236}">
                <a16:creationId xmlns:a16="http://schemas.microsoft.com/office/drawing/2014/main" id="{708CEAD4-0C57-4DC5-BCC3-F6123686D42E}"/>
              </a:ext>
            </a:extLst>
          </p:cNvPr>
          <p:cNvSpPr/>
          <p:nvPr/>
        </p:nvSpPr>
        <p:spPr>
          <a:xfrm>
            <a:off x="1571780" y="5375250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Star: 5 Points 126">
            <a:extLst>
              <a:ext uri="{FF2B5EF4-FFF2-40B4-BE49-F238E27FC236}">
                <a16:creationId xmlns:a16="http://schemas.microsoft.com/office/drawing/2014/main" id="{FE7AA0EB-5819-4FF6-839A-A0C129412B8C}"/>
              </a:ext>
            </a:extLst>
          </p:cNvPr>
          <p:cNvSpPr/>
          <p:nvPr/>
        </p:nvSpPr>
        <p:spPr>
          <a:xfrm>
            <a:off x="1374276" y="5275026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Star: 5 Points 127">
            <a:extLst>
              <a:ext uri="{FF2B5EF4-FFF2-40B4-BE49-F238E27FC236}">
                <a16:creationId xmlns:a16="http://schemas.microsoft.com/office/drawing/2014/main" id="{378E1BAF-6EEA-469C-A1F1-91F0251D5B1F}"/>
              </a:ext>
            </a:extLst>
          </p:cNvPr>
          <p:cNvSpPr/>
          <p:nvPr/>
        </p:nvSpPr>
        <p:spPr>
          <a:xfrm>
            <a:off x="1680786" y="548854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Star: 5 Points 128">
            <a:extLst>
              <a:ext uri="{FF2B5EF4-FFF2-40B4-BE49-F238E27FC236}">
                <a16:creationId xmlns:a16="http://schemas.microsoft.com/office/drawing/2014/main" id="{E07E5BDB-7D55-46B1-8A81-DD46513FDA07}"/>
              </a:ext>
            </a:extLst>
          </p:cNvPr>
          <p:cNvSpPr/>
          <p:nvPr/>
        </p:nvSpPr>
        <p:spPr>
          <a:xfrm>
            <a:off x="1680786" y="522221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Star: 5 Points 129">
            <a:extLst>
              <a:ext uri="{FF2B5EF4-FFF2-40B4-BE49-F238E27FC236}">
                <a16:creationId xmlns:a16="http://schemas.microsoft.com/office/drawing/2014/main" id="{08551959-EEBD-411C-A171-90F276DAA816}"/>
              </a:ext>
            </a:extLst>
          </p:cNvPr>
          <p:cNvSpPr/>
          <p:nvPr/>
        </p:nvSpPr>
        <p:spPr>
          <a:xfrm>
            <a:off x="1447494" y="5079381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304676B8-2B75-4470-8222-0B96586DD631}"/>
              </a:ext>
            </a:extLst>
          </p:cNvPr>
          <p:cNvSpPr/>
          <p:nvPr/>
        </p:nvSpPr>
        <p:spPr>
          <a:xfrm>
            <a:off x="1918999" y="5381303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4C6C0D23-0D1A-4A16-BAC5-3FF310FEA9DF}"/>
              </a:ext>
            </a:extLst>
          </p:cNvPr>
          <p:cNvSpPr/>
          <p:nvPr/>
        </p:nvSpPr>
        <p:spPr>
          <a:xfrm>
            <a:off x="1742929" y="5036852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9AAA250C-67B3-4DD4-89F3-2ED57CB19EAA}"/>
              </a:ext>
            </a:extLst>
          </p:cNvPr>
          <p:cNvSpPr/>
          <p:nvPr/>
        </p:nvSpPr>
        <p:spPr>
          <a:xfrm>
            <a:off x="1953019" y="5164514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0F0E277C-553F-4617-AB63-0C2DB2D77922}"/>
              </a:ext>
            </a:extLst>
          </p:cNvPr>
          <p:cNvSpPr/>
          <p:nvPr/>
        </p:nvSpPr>
        <p:spPr>
          <a:xfrm>
            <a:off x="1465388" y="5630621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011B386E-84A5-46FF-BD24-C6093DD3329C}"/>
              </a:ext>
            </a:extLst>
          </p:cNvPr>
          <p:cNvSpPr/>
          <p:nvPr/>
        </p:nvSpPr>
        <p:spPr>
          <a:xfrm>
            <a:off x="1271262" y="5515213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Star: 5 Points 135">
            <a:extLst>
              <a:ext uri="{FF2B5EF4-FFF2-40B4-BE49-F238E27FC236}">
                <a16:creationId xmlns:a16="http://schemas.microsoft.com/office/drawing/2014/main" id="{8DDE7AB8-D89B-4760-9B43-D4B7F0452729}"/>
              </a:ext>
            </a:extLst>
          </p:cNvPr>
          <p:cNvSpPr/>
          <p:nvPr/>
        </p:nvSpPr>
        <p:spPr>
          <a:xfrm>
            <a:off x="1151238" y="5259551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Star: 5 Points 136">
            <a:extLst>
              <a:ext uri="{FF2B5EF4-FFF2-40B4-BE49-F238E27FC236}">
                <a16:creationId xmlns:a16="http://schemas.microsoft.com/office/drawing/2014/main" id="{1E372A95-F943-4CAC-AF8C-18847C23D703}"/>
              </a:ext>
            </a:extLst>
          </p:cNvPr>
          <p:cNvSpPr/>
          <p:nvPr/>
        </p:nvSpPr>
        <p:spPr>
          <a:xfrm>
            <a:off x="1281680" y="4963973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Star: 5 Points 137">
            <a:extLst>
              <a:ext uri="{FF2B5EF4-FFF2-40B4-BE49-F238E27FC236}">
                <a16:creationId xmlns:a16="http://schemas.microsoft.com/office/drawing/2014/main" id="{7DD36301-9383-4E86-B38C-DE28004A7A2B}"/>
              </a:ext>
            </a:extLst>
          </p:cNvPr>
          <p:cNvSpPr/>
          <p:nvPr/>
        </p:nvSpPr>
        <p:spPr>
          <a:xfrm>
            <a:off x="1588735" y="488373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Star: 5 Points 138">
            <a:extLst>
              <a:ext uri="{FF2B5EF4-FFF2-40B4-BE49-F238E27FC236}">
                <a16:creationId xmlns:a16="http://schemas.microsoft.com/office/drawing/2014/main" id="{321AD6E4-C8D5-471C-BD25-44831074C728}"/>
              </a:ext>
            </a:extLst>
          </p:cNvPr>
          <p:cNvSpPr/>
          <p:nvPr/>
        </p:nvSpPr>
        <p:spPr>
          <a:xfrm>
            <a:off x="1742929" y="569716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Star: 5 Points 139">
            <a:extLst>
              <a:ext uri="{FF2B5EF4-FFF2-40B4-BE49-F238E27FC236}">
                <a16:creationId xmlns:a16="http://schemas.microsoft.com/office/drawing/2014/main" id="{68E3383D-BA9F-412B-AF86-8B9CA915D68C}"/>
              </a:ext>
            </a:extLst>
          </p:cNvPr>
          <p:cNvSpPr/>
          <p:nvPr/>
        </p:nvSpPr>
        <p:spPr>
          <a:xfrm>
            <a:off x="1897735" y="5551653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2871F00-B33B-4BA1-9D4D-1CC0034E7177}"/>
              </a:ext>
            </a:extLst>
          </p:cNvPr>
          <p:cNvSpPr txBox="1"/>
          <p:nvPr/>
        </p:nvSpPr>
        <p:spPr>
          <a:xfrm>
            <a:off x="7633836" y="4170322"/>
            <a:ext cx="4562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/>
              <a:t>Linear Separable Points – Multi Dimension</a:t>
            </a:r>
            <a:endParaRPr lang="en-IN" sz="1600" u="sng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86E3A79-9D2B-4573-87CC-D22AB29C6224}"/>
              </a:ext>
            </a:extLst>
          </p:cNvPr>
          <p:cNvSpPr txBox="1"/>
          <p:nvPr/>
        </p:nvSpPr>
        <p:spPr>
          <a:xfrm>
            <a:off x="519612" y="4223457"/>
            <a:ext cx="3684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/>
              <a:t>Non - Linear Separable Points – 2D</a:t>
            </a:r>
            <a:endParaRPr lang="en-IN" sz="1600" u="sng" dirty="0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1506912-8F97-462F-A67E-9D7169F34934}"/>
              </a:ext>
            </a:extLst>
          </p:cNvPr>
          <p:cNvCxnSpPr>
            <a:cxnSpLocks/>
          </p:cNvCxnSpPr>
          <p:nvPr/>
        </p:nvCxnSpPr>
        <p:spPr>
          <a:xfrm>
            <a:off x="9182013" y="4857555"/>
            <a:ext cx="0" cy="1057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545F94D-1BE7-4FBB-BCFE-E6B47B2FF9AC}"/>
              </a:ext>
            </a:extLst>
          </p:cNvPr>
          <p:cNvCxnSpPr>
            <a:cxnSpLocks/>
          </p:cNvCxnSpPr>
          <p:nvPr/>
        </p:nvCxnSpPr>
        <p:spPr>
          <a:xfrm flipH="1">
            <a:off x="7937345" y="5923840"/>
            <a:ext cx="1244668" cy="2775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86B5D3C-58E0-4626-89E4-6D1A675228FE}"/>
              </a:ext>
            </a:extLst>
          </p:cNvPr>
          <p:cNvCxnSpPr>
            <a:cxnSpLocks/>
          </p:cNvCxnSpPr>
          <p:nvPr/>
        </p:nvCxnSpPr>
        <p:spPr>
          <a:xfrm>
            <a:off x="9172556" y="5914563"/>
            <a:ext cx="491010" cy="5819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1" name="Star: 5 Points 160">
            <a:extLst>
              <a:ext uri="{FF2B5EF4-FFF2-40B4-BE49-F238E27FC236}">
                <a16:creationId xmlns:a16="http://schemas.microsoft.com/office/drawing/2014/main" id="{8EB98450-0205-41F3-8A73-2940EABF6DF8}"/>
              </a:ext>
            </a:extLst>
          </p:cNvPr>
          <p:cNvSpPr/>
          <p:nvPr/>
        </p:nvSpPr>
        <p:spPr>
          <a:xfrm>
            <a:off x="9219211" y="2592207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Star: 5 Points 161">
            <a:extLst>
              <a:ext uri="{FF2B5EF4-FFF2-40B4-BE49-F238E27FC236}">
                <a16:creationId xmlns:a16="http://schemas.microsoft.com/office/drawing/2014/main" id="{3819A7FB-B88E-42B2-B3B2-9FA3C7853EFF}"/>
              </a:ext>
            </a:extLst>
          </p:cNvPr>
          <p:cNvSpPr/>
          <p:nvPr/>
        </p:nvSpPr>
        <p:spPr>
          <a:xfrm>
            <a:off x="9337250" y="281192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Star: 5 Points 162">
            <a:extLst>
              <a:ext uri="{FF2B5EF4-FFF2-40B4-BE49-F238E27FC236}">
                <a16:creationId xmlns:a16="http://schemas.microsoft.com/office/drawing/2014/main" id="{C5AB40BA-14C1-46D7-A4A7-053CD3F94EAE}"/>
              </a:ext>
            </a:extLst>
          </p:cNvPr>
          <p:cNvSpPr/>
          <p:nvPr/>
        </p:nvSpPr>
        <p:spPr>
          <a:xfrm>
            <a:off x="9497025" y="2710018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Star: 5 Points 163">
            <a:extLst>
              <a:ext uri="{FF2B5EF4-FFF2-40B4-BE49-F238E27FC236}">
                <a16:creationId xmlns:a16="http://schemas.microsoft.com/office/drawing/2014/main" id="{15288C63-C368-415C-A52B-9355BA3603CB}"/>
              </a:ext>
            </a:extLst>
          </p:cNvPr>
          <p:cNvSpPr/>
          <p:nvPr/>
        </p:nvSpPr>
        <p:spPr>
          <a:xfrm>
            <a:off x="9538540" y="2909716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Star: 5 Points 164">
            <a:extLst>
              <a:ext uri="{FF2B5EF4-FFF2-40B4-BE49-F238E27FC236}">
                <a16:creationId xmlns:a16="http://schemas.microsoft.com/office/drawing/2014/main" id="{C1C61CE9-7526-4720-BA69-E0AE5F076AD4}"/>
              </a:ext>
            </a:extLst>
          </p:cNvPr>
          <p:cNvSpPr/>
          <p:nvPr/>
        </p:nvSpPr>
        <p:spPr>
          <a:xfrm>
            <a:off x="8015996" y="5067295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Star: 5 Points 165">
            <a:extLst>
              <a:ext uri="{FF2B5EF4-FFF2-40B4-BE49-F238E27FC236}">
                <a16:creationId xmlns:a16="http://schemas.microsoft.com/office/drawing/2014/main" id="{34E4709B-5DB8-47DF-9B96-ADD5C281EFF9}"/>
              </a:ext>
            </a:extLst>
          </p:cNvPr>
          <p:cNvSpPr/>
          <p:nvPr/>
        </p:nvSpPr>
        <p:spPr>
          <a:xfrm>
            <a:off x="8236397" y="5211725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Star: 5 Points 166">
            <a:extLst>
              <a:ext uri="{FF2B5EF4-FFF2-40B4-BE49-F238E27FC236}">
                <a16:creationId xmlns:a16="http://schemas.microsoft.com/office/drawing/2014/main" id="{9BBA9150-37E1-424E-B1AD-346A1480D012}"/>
              </a:ext>
            </a:extLst>
          </p:cNvPr>
          <p:cNvSpPr/>
          <p:nvPr/>
        </p:nvSpPr>
        <p:spPr>
          <a:xfrm>
            <a:off x="8249027" y="4857555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Star: 5 Points 167">
            <a:extLst>
              <a:ext uri="{FF2B5EF4-FFF2-40B4-BE49-F238E27FC236}">
                <a16:creationId xmlns:a16="http://schemas.microsoft.com/office/drawing/2014/main" id="{DE824E59-2598-45AF-B2B0-80AD9A335D45}"/>
              </a:ext>
            </a:extLst>
          </p:cNvPr>
          <p:cNvSpPr/>
          <p:nvPr/>
        </p:nvSpPr>
        <p:spPr>
          <a:xfrm>
            <a:off x="8547560" y="4941569"/>
            <a:ext cx="124286" cy="115408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55C115B-F44A-4C87-8A6B-5D12F281EFFF}"/>
              </a:ext>
            </a:extLst>
          </p:cNvPr>
          <p:cNvSpPr/>
          <p:nvPr/>
        </p:nvSpPr>
        <p:spPr>
          <a:xfrm rot="21002242">
            <a:off x="7953807" y="5386435"/>
            <a:ext cx="925392" cy="270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Star: 5 Points 169">
            <a:extLst>
              <a:ext uri="{FF2B5EF4-FFF2-40B4-BE49-F238E27FC236}">
                <a16:creationId xmlns:a16="http://schemas.microsoft.com/office/drawing/2014/main" id="{49EA7A08-3364-43BE-9ABA-9D3D52777EC6}"/>
              </a:ext>
            </a:extLst>
          </p:cNvPr>
          <p:cNvSpPr/>
          <p:nvPr/>
        </p:nvSpPr>
        <p:spPr>
          <a:xfrm>
            <a:off x="8554505" y="5720197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Star: 5 Points 170">
            <a:extLst>
              <a:ext uri="{FF2B5EF4-FFF2-40B4-BE49-F238E27FC236}">
                <a16:creationId xmlns:a16="http://schemas.microsoft.com/office/drawing/2014/main" id="{A59AC25B-4056-47C8-84B6-C147408DE3AE}"/>
              </a:ext>
            </a:extLst>
          </p:cNvPr>
          <p:cNvSpPr/>
          <p:nvPr/>
        </p:nvSpPr>
        <p:spPr>
          <a:xfrm>
            <a:off x="8299508" y="5820358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Star: 5 Points 171">
            <a:extLst>
              <a:ext uri="{FF2B5EF4-FFF2-40B4-BE49-F238E27FC236}">
                <a16:creationId xmlns:a16="http://schemas.microsoft.com/office/drawing/2014/main" id="{4327BA6C-EC43-4568-B35B-FF327BD823AA}"/>
              </a:ext>
            </a:extLst>
          </p:cNvPr>
          <p:cNvSpPr/>
          <p:nvPr/>
        </p:nvSpPr>
        <p:spPr>
          <a:xfrm>
            <a:off x="8482126" y="5847874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Star: 5 Points 172">
            <a:extLst>
              <a:ext uri="{FF2B5EF4-FFF2-40B4-BE49-F238E27FC236}">
                <a16:creationId xmlns:a16="http://schemas.microsoft.com/office/drawing/2014/main" id="{B3F5853F-0748-4F80-BBD4-62B566106029}"/>
              </a:ext>
            </a:extLst>
          </p:cNvPr>
          <p:cNvSpPr/>
          <p:nvPr/>
        </p:nvSpPr>
        <p:spPr>
          <a:xfrm>
            <a:off x="8402049" y="5728675"/>
            <a:ext cx="124286" cy="115408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CF80AC3-EE10-4A5C-9793-9EA399F0985B}"/>
              </a:ext>
            </a:extLst>
          </p:cNvPr>
          <p:cNvSpPr txBox="1"/>
          <p:nvPr/>
        </p:nvSpPr>
        <p:spPr>
          <a:xfrm>
            <a:off x="1151238" y="6372353"/>
            <a:ext cx="832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                       SVM Kernels are used here to have intuition about datapoints in multi dimension </a:t>
            </a:r>
            <a:endParaRPr lang="en-IN" sz="14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B6D267-DAF8-4F61-A34F-E88D919C7DDB}"/>
              </a:ext>
            </a:extLst>
          </p:cNvPr>
          <p:cNvSpPr txBox="1"/>
          <p:nvPr/>
        </p:nvSpPr>
        <p:spPr>
          <a:xfrm>
            <a:off x="4103077" y="5137085"/>
            <a:ext cx="177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SVM Kernels</a:t>
            </a:r>
            <a:endParaRPr lang="en-IN" sz="1400" dirty="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52539A1-DA45-4F1B-99E9-D48C1292EC48}"/>
              </a:ext>
            </a:extLst>
          </p:cNvPr>
          <p:cNvCxnSpPr/>
          <p:nvPr/>
        </p:nvCxnSpPr>
        <p:spPr>
          <a:xfrm flipV="1">
            <a:off x="2556862" y="5290973"/>
            <a:ext cx="1408556" cy="1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91BE0A2-49E9-4B4F-A996-508CF72219D3}"/>
              </a:ext>
            </a:extLst>
          </p:cNvPr>
          <p:cNvCxnSpPr/>
          <p:nvPr/>
        </p:nvCxnSpPr>
        <p:spPr>
          <a:xfrm flipV="1">
            <a:off x="5526398" y="5290972"/>
            <a:ext cx="1408556" cy="1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4E233-ACDB-4CB5-8F8C-85842CD6E951}"/>
              </a:ext>
            </a:extLst>
          </p:cNvPr>
          <p:cNvSpPr txBox="1"/>
          <p:nvPr/>
        </p:nvSpPr>
        <p:spPr>
          <a:xfrm>
            <a:off x="289710" y="277061"/>
            <a:ext cx="107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SVM Kernels: </a:t>
            </a:r>
            <a:r>
              <a:rPr lang="en-IN" u="sng" dirty="0"/>
              <a:t> (Polynomial)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B3B9C-466C-4DCF-809F-1DC7B410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90" y="277061"/>
            <a:ext cx="5142370" cy="5059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D33E7-EBD5-4167-BC05-8A54BC73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31" y="804786"/>
            <a:ext cx="4147898" cy="3334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2193D-11EC-4DE6-A980-229B6274A135}"/>
              </a:ext>
            </a:extLst>
          </p:cNvPr>
          <p:cNvSpPr txBox="1"/>
          <p:nvPr/>
        </p:nvSpPr>
        <p:spPr>
          <a:xfrm>
            <a:off x="502465" y="5952075"/>
            <a:ext cx="107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Kernels : ‘rbf’ , ‘Sigmoid</a:t>
            </a:r>
            <a:r>
              <a:rPr lang="en-GB" u="sng" dirty="0"/>
              <a:t>’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6349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B605C-93C6-4541-A8F1-6BDA5FF06CA4}"/>
              </a:ext>
            </a:extLst>
          </p:cNvPr>
          <p:cNvSpPr txBox="1"/>
          <p:nvPr/>
        </p:nvSpPr>
        <p:spPr>
          <a:xfrm>
            <a:off x="425513" y="615636"/>
            <a:ext cx="941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 Margin Intuition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46EFD-B582-4104-9125-B93E5A1E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1" y="247196"/>
            <a:ext cx="5052009" cy="63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91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579</TotalTime>
  <Words>367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Sajan Sudhir</dc:creator>
  <cp:lastModifiedBy>Sajan Sudhir</cp:lastModifiedBy>
  <cp:revision>22</cp:revision>
  <dcterms:created xsi:type="dcterms:W3CDTF">2022-06-03T04:08:00Z</dcterms:created>
  <dcterms:modified xsi:type="dcterms:W3CDTF">2022-06-03T13:53:39Z</dcterms:modified>
</cp:coreProperties>
</file>